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7" r:id="rId13"/>
    <p:sldId id="270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11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0638"/>
  </p:normalViewPr>
  <p:slideViewPr>
    <p:cSldViewPr snapToGrid="0">
      <p:cViewPr>
        <p:scale>
          <a:sx n="98" d="100"/>
          <a:sy n="98" d="100"/>
        </p:scale>
        <p:origin x="11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Odhad prelomenia RSA-2048 Do 24h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SK"/>
        </a:p>
      </c:txPr>
    </c:title>
    <c:autoTitleDeleted val="0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2.4169274191678781E-2"/>
          <c:y val="0.23134824225038786"/>
          <c:w val="0.9516614516166424"/>
          <c:h val="0.6888127506366537"/>
        </c:manualLayout>
      </c:layout>
      <c:bar3D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&lt; 1%</c:v>
                </c:pt>
              </c:strCache>
            </c:strRef>
          </c:tx>
          <c:spPr>
            <a:solidFill>
              <a:schemeClr val="accent2">
                <a:tint val="48000"/>
              </a:schemeClr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S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5 rokov</c:v>
                </c:pt>
                <c:pt idx="1">
                  <c:v>10 rokov</c:v>
                </c:pt>
                <c:pt idx="2">
                  <c:v>15 rokov</c:v>
                </c:pt>
                <c:pt idx="3">
                  <c:v>20 rokov</c:v>
                </c:pt>
                <c:pt idx="4">
                  <c:v>30 rokov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24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04-5646-AFF9-2C1018FB585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&lt; 5%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S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5 rokov</c:v>
                </c:pt>
                <c:pt idx="1">
                  <c:v>10 rokov</c:v>
                </c:pt>
                <c:pt idx="2">
                  <c:v>15 rokov</c:v>
                </c:pt>
                <c:pt idx="3">
                  <c:v>20 rokov</c:v>
                </c:pt>
                <c:pt idx="4">
                  <c:v>30 rokov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6</c:v>
                </c:pt>
                <c:pt idx="1">
                  <c:v>12</c:v>
                </c:pt>
                <c:pt idx="2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F04-5646-AFF9-2C1018FB585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&lt; 30%</c:v>
                </c:pt>
              </c:strCache>
            </c:strRef>
          </c:tx>
          <c:spPr>
            <a:solidFill>
              <a:schemeClr val="accent2">
                <a:tint val="83000"/>
              </a:schemeClr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S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5 rokov</c:v>
                </c:pt>
                <c:pt idx="1">
                  <c:v>10 rokov</c:v>
                </c:pt>
                <c:pt idx="2">
                  <c:v>15 rokov</c:v>
                </c:pt>
                <c:pt idx="3">
                  <c:v>20 rokov</c:v>
                </c:pt>
                <c:pt idx="4">
                  <c:v>30 rokov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5</c:v>
                </c:pt>
                <c:pt idx="1">
                  <c:v>7</c:v>
                </c:pt>
                <c:pt idx="2">
                  <c:v>10</c:v>
                </c:pt>
                <c:pt idx="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F04-5646-AFF9-2C1018FB585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~ 50%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S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5 rokov</c:v>
                </c:pt>
                <c:pt idx="1">
                  <c:v>10 rokov</c:v>
                </c:pt>
                <c:pt idx="2">
                  <c:v>15 rokov</c:v>
                </c:pt>
                <c:pt idx="3">
                  <c:v>20 rokov</c:v>
                </c:pt>
                <c:pt idx="4">
                  <c:v>30 rokov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2</c:v>
                </c:pt>
                <c:pt idx="1">
                  <c:v>4</c:v>
                </c:pt>
                <c:pt idx="2">
                  <c:v>10</c:v>
                </c:pt>
                <c:pt idx="3">
                  <c:v>11</c:v>
                </c:pt>
                <c:pt idx="4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F04-5646-AFF9-2C1018FB5858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&gt; 70%</c:v>
                </c:pt>
              </c:strCache>
            </c:strRef>
          </c:tx>
          <c:spPr>
            <a:solidFill>
              <a:schemeClr val="accent2">
                <a:shade val="82000"/>
              </a:schemeClr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S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5 rokov</c:v>
                </c:pt>
                <c:pt idx="1">
                  <c:v>10 rokov</c:v>
                </c:pt>
                <c:pt idx="2">
                  <c:v>15 rokov</c:v>
                </c:pt>
                <c:pt idx="3">
                  <c:v>20 rokov</c:v>
                </c:pt>
                <c:pt idx="4">
                  <c:v>30 rokov</c:v>
                </c:pt>
              </c:strCache>
            </c:strRef>
          </c:cat>
          <c:val>
            <c:numRef>
              <c:f>Sheet1!$F$2:$F$6</c:f>
              <c:numCache>
                <c:formatCode>General</c:formatCode>
                <c:ptCount val="5"/>
                <c:pt idx="0">
                  <c:v>1</c:v>
                </c:pt>
                <c:pt idx="1">
                  <c:v>4</c:v>
                </c:pt>
                <c:pt idx="2">
                  <c:v>4</c:v>
                </c:pt>
                <c:pt idx="3">
                  <c:v>9</c:v>
                </c:pt>
                <c:pt idx="4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F04-5646-AFF9-2C1018FB5858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 &gt; 95%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S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5 rokov</c:v>
                </c:pt>
                <c:pt idx="1">
                  <c:v>10 rokov</c:v>
                </c:pt>
                <c:pt idx="2">
                  <c:v>15 rokov</c:v>
                </c:pt>
                <c:pt idx="3">
                  <c:v>20 rokov</c:v>
                </c:pt>
                <c:pt idx="4">
                  <c:v>30 rokov</c:v>
                </c:pt>
              </c:strCache>
            </c:strRef>
          </c:cat>
          <c:val>
            <c:numRef>
              <c:f>Sheet1!$G$2:$G$6</c:f>
              <c:numCache>
                <c:formatCode>General</c:formatCode>
                <c:ptCount val="5"/>
                <c:pt idx="1">
                  <c:v>2</c:v>
                </c:pt>
                <c:pt idx="2">
                  <c:v>6</c:v>
                </c:pt>
                <c:pt idx="3">
                  <c:v>6</c:v>
                </c:pt>
                <c:pt idx="4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F04-5646-AFF9-2C1018FB5858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&gt; 99%</c:v>
                </c:pt>
              </c:strCache>
            </c:strRef>
          </c:tx>
          <c:spPr>
            <a:solidFill>
              <a:schemeClr val="accent2">
                <a:shade val="47000"/>
              </a:schemeClr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S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5 rokov</c:v>
                </c:pt>
                <c:pt idx="1">
                  <c:v>10 rokov</c:v>
                </c:pt>
                <c:pt idx="2">
                  <c:v>15 rokov</c:v>
                </c:pt>
                <c:pt idx="3">
                  <c:v>20 rokov</c:v>
                </c:pt>
                <c:pt idx="4">
                  <c:v>30 rokov</c:v>
                </c:pt>
              </c:strCache>
            </c:strRef>
          </c:cat>
          <c:val>
            <c:numRef>
              <c:f>Sheet1!$H$2:$H$6</c:f>
              <c:numCache>
                <c:formatCode>General</c:formatCode>
                <c:ptCount val="5"/>
                <c:pt idx="3">
                  <c:v>5</c:v>
                </c:pt>
                <c:pt idx="4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F04-5646-AFF9-2C1018FB585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9"/>
        <c:shape val="box"/>
        <c:axId val="54584224"/>
        <c:axId val="521054400"/>
        <c:axId val="0"/>
      </c:bar3DChart>
      <c:catAx>
        <c:axId val="545842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SK"/>
          </a:p>
        </c:txPr>
        <c:crossAx val="521054400"/>
        <c:crosses val="autoZero"/>
        <c:auto val="1"/>
        <c:lblAlgn val="ctr"/>
        <c:lblOffset val="100"/>
        <c:noMultiLvlLbl val="0"/>
      </c:catAx>
      <c:valAx>
        <c:axId val="52105440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45842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S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S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5271E6-D2A2-4A2F-AD23-853A665D49A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C4C8E8-7D5E-4122-B0EA-0C6CFF1BFF05}">
      <dgm:prSet/>
      <dgm:spPr/>
      <dgm:t>
        <a:bodyPr/>
        <a:lstStyle/>
        <a:p>
          <a:r>
            <a:rPr lang="en-GB" b="0" i="0" dirty="0" err="1"/>
            <a:t>Superpozícia</a:t>
          </a:r>
          <a:endParaRPr lang="en-GB" b="0" i="0" dirty="0"/>
        </a:p>
      </dgm:t>
    </dgm:pt>
    <dgm:pt modelId="{3ED7EFB7-9057-4C53-816B-61F6DA47776A}" type="parTrans" cxnId="{B056309B-DCA2-42F4-891E-0C5D210A0436}">
      <dgm:prSet/>
      <dgm:spPr/>
      <dgm:t>
        <a:bodyPr/>
        <a:lstStyle/>
        <a:p>
          <a:endParaRPr lang="en-US"/>
        </a:p>
      </dgm:t>
    </dgm:pt>
    <dgm:pt modelId="{9EAAEBF3-B13E-49A8-AE15-C35BA9A30014}" type="sibTrans" cxnId="{B056309B-DCA2-42F4-891E-0C5D210A0436}">
      <dgm:prSet/>
      <dgm:spPr/>
      <dgm:t>
        <a:bodyPr/>
        <a:lstStyle/>
        <a:p>
          <a:endParaRPr lang="en-US"/>
        </a:p>
      </dgm:t>
    </dgm:pt>
    <dgm:pt modelId="{1E88D5F5-7A9F-4922-A08A-06E12B50F3A3}">
      <dgm:prSet/>
      <dgm:spPr/>
      <dgm:t>
        <a:bodyPr/>
        <a:lstStyle/>
        <a:p>
          <a:r>
            <a:rPr lang="en-GB" b="0" i="0" dirty="0" err="1"/>
            <a:t>Prepletenosť</a:t>
          </a:r>
          <a:endParaRPr lang="en-US" b="0" dirty="0"/>
        </a:p>
      </dgm:t>
    </dgm:pt>
    <dgm:pt modelId="{FB98E979-AB35-45CA-BAA4-92136EC2CC09}" type="parTrans" cxnId="{FB0C961C-C88B-43C5-8E7D-5CB1E2E19B40}">
      <dgm:prSet/>
      <dgm:spPr/>
      <dgm:t>
        <a:bodyPr/>
        <a:lstStyle/>
        <a:p>
          <a:endParaRPr lang="en-US"/>
        </a:p>
      </dgm:t>
    </dgm:pt>
    <dgm:pt modelId="{3F911921-2661-43D0-98C1-830ACBD20E34}" type="sibTrans" cxnId="{FB0C961C-C88B-43C5-8E7D-5CB1E2E19B40}">
      <dgm:prSet/>
      <dgm:spPr/>
      <dgm:t>
        <a:bodyPr/>
        <a:lstStyle/>
        <a:p>
          <a:endParaRPr lang="en-US"/>
        </a:p>
      </dgm:t>
    </dgm:pt>
    <dgm:pt modelId="{61409755-94F2-4027-983F-1901987EB18A}">
      <dgm:prSet/>
      <dgm:spPr/>
      <dgm:t>
        <a:bodyPr/>
        <a:lstStyle/>
        <a:p>
          <a:r>
            <a:rPr lang="en-GB" b="0" i="0" dirty="0" err="1"/>
            <a:t>Zrážková</a:t>
          </a:r>
          <a:r>
            <a:rPr lang="en-GB" b="0" i="0" dirty="0"/>
            <a:t> </a:t>
          </a:r>
          <a:r>
            <a:rPr lang="en-GB" b="0" i="0" dirty="0" err="1"/>
            <a:t>pravdepodobnosť</a:t>
          </a:r>
          <a:endParaRPr lang="en-US" b="0" dirty="0"/>
        </a:p>
      </dgm:t>
    </dgm:pt>
    <dgm:pt modelId="{E22A482E-9535-4FCA-89A0-C7665696E2D2}" type="parTrans" cxnId="{D39FB789-FFA6-4731-8732-CE6C55433281}">
      <dgm:prSet/>
      <dgm:spPr/>
      <dgm:t>
        <a:bodyPr/>
        <a:lstStyle/>
        <a:p>
          <a:endParaRPr lang="en-US"/>
        </a:p>
      </dgm:t>
    </dgm:pt>
    <dgm:pt modelId="{9A18B747-869A-49E3-A37A-BECD0B28D3F4}" type="sibTrans" cxnId="{D39FB789-FFA6-4731-8732-CE6C55433281}">
      <dgm:prSet/>
      <dgm:spPr/>
      <dgm:t>
        <a:bodyPr/>
        <a:lstStyle/>
        <a:p>
          <a:endParaRPr lang="en-US"/>
        </a:p>
      </dgm:t>
    </dgm:pt>
    <dgm:pt modelId="{2EB639B7-BCC8-44E0-BD52-44FB725812D5}">
      <dgm:prSet/>
      <dgm:spPr/>
      <dgm:t>
        <a:bodyPr/>
        <a:lstStyle/>
        <a:p>
          <a:r>
            <a:rPr lang="en-GB" b="0" i="0" dirty="0" err="1"/>
            <a:t>Heisenbergov</a:t>
          </a:r>
          <a:r>
            <a:rPr lang="en-GB" b="0" i="0" dirty="0"/>
            <a:t> </a:t>
          </a:r>
          <a:r>
            <a:rPr lang="en-GB" b="0" i="0" dirty="0" err="1"/>
            <a:t>princíp</a:t>
          </a:r>
          <a:r>
            <a:rPr lang="en-GB" b="0" i="0" dirty="0"/>
            <a:t> </a:t>
          </a:r>
          <a:r>
            <a:rPr lang="en-GB" b="0" i="0" dirty="0" err="1"/>
            <a:t>neurčitosti</a:t>
          </a:r>
          <a:endParaRPr lang="en-US" b="0" dirty="0"/>
        </a:p>
      </dgm:t>
    </dgm:pt>
    <dgm:pt modelId="{E050C883-BA08-47B9-9BE1-BEE890C10D99}" type="parTrans" cxnId="{A43B70E7-C95B-4820-9B16-3583376B3054}">
      <dgm:prSet/>
      <dgm:spPr/>
      <dgm:t>
        <a:bodyPr/>
        <a:lstStyle/>
        <a:p>
          <a:endParaRPr lang="en-US"/>
        </a:p>
      </dgm:t>
    </dgm:pt>
    <dgm:pt modelId="{04884182-EFD2-4F0E-9650-CBF8CDEA0C61}" type="sibTrans" cxnId="{A43B70E7-C95B-4820-9B16-3583376B3054}">
      <dgm:prSet/>
      <dgm:spPr/>
      <dgm:t>
        <a:bodyPr/>
        <a:lstStyle/>
        <a:p>
          <a:endParaRPr lang="en-US"/>
        </a:p>
      </dgm:t>
    </dgm:pt>
    <dgm:pt modelId="{45505B62-E774-8740-AA37-7B361266DEFC}" type="pres">
      <dgm:prSet presAssocID="{BA5271E6-D2A2-4A2F-AD23-853A665D49AE}" presName="vert0" presStyleCnt="0">
        <dgm:presLayoutVars>
          <dgm:dir/>
          <dgm:animOne val="branch"/>
          <dgm:animLvl val="lvl"/>
        </dgm:presLayoutVars>
      </dgm:prSet>
      <dgm:spPr/>
    </dgm:pt>
    <dgm:pt modelId="{E709AD57-5BB7-2541-837E-29ABAD5D1EC1}" type="pres">
      <dgm:prSet presAssocID="{F0C4C8E8-7D5E-4122-B0EA-0C6CFF1BFF05}" presName="thickLine" presStyleLbl="alignNode1" presStyleIdx="0" presStyleCnt="4"/>
      <dgm:spPr/>
    </dgm:pt>
    <dgm:pt modelId="{3F47455A-88BC-0543-B778-1DFEB1DF4FDA}" type="pres">
      <dgm:prSet presAssocID="{F0C4C8E8-7D5E-4122-B0EA-0C6CFF1BFF05}" presName="horz1" presStyleCnt="0"/>
      <dgm:spPr/>
    </dgm:pt>
    <dgm:pt modelId="{814754F5-4F25-D540-8659-6CD04D1BA832}" type="pres">
      <dgm:prSet presAssocID="{F0C4C8E8-7D5E-4122-B0EA-0C6CFF1BFF05}" presName="tx1" presStyleLbl="revTx" presStyleIdx="0" presStyleCnt="4"/>
      <dgm:spPr/>
    </dgm:pt>
    <dgm:pt modelId="{C1A96BB1-A741-354B-AC75-9ADA881AF131}" type="pres">
      <dgm:prSet presAssocID="{F0C4C8E8-7D5E-4122-B0EA-0C6CFF1BFF05}" presName="vert1" presStyleCnt="0"/>
      <dgm:spPr/>
    </dgm:pt>
    <dgm:pt modelId="{4E2D73EE-A25E-A44B-8066-AACAAED1E038}" type="pres">
      <dgm:prSet presAssocID="{1E88D5F5-7A9F-4922-A08A-06E12B50F3A3}" presName="thickLine" presStyleLbl="alignNode1" presStyleIdx="1" presStyleCnt="4"/>
      <dgm:spPr/>
    </dgm:pt>
    <dgm:pt modelId="{4BF2F61B-79DC-5944-BFAC-48F83C274390}" type="pres">
      <dgm:prSet presAssocID="{1E88D5F5-7A9F-4922-A08A-06E12B50F3A3}" presName="horz1" presStyleCnt="0"/>
      <dgm:spPr/>
    </dgm:pt>
    <dgm:pt modelId="{0ACF5E1C-1C47-0849-BC21-ADD50C2C919C}" type="pres">
      <dgm:prSet presAssocID="{1E88D5F5-7A9F-4922-A08A-06E12B50F3A3}" presName="tx1" presStyleLbl="revTx" presStyleIdx="1" presStyleCnt="4"/>
      <dgm:spPr/>
    </dgm:pt>
    <dgm:pt modelId="{8DF154CE-5DBA-284B-BE9A-1C3A9B6A3376}" type="pres">
      <dgm:prSet presAssocID="{1E88D5F5-7A9F-4922-A08A-06E12B50F3A3}" presName="vert1" presStyleCnt="0"/>
      <dgm:spPr/>
    </dgm:pt>
    <dgm:pt modelId="{10C5108A-79BF-7A40-8B95-CBC46DDC5981}" type="pres">
      <dgm:prSet presAssocID="{61409755-94F2-4027-983F-1901987EB18A}" presName="thickLine" presStyleLbl="alignNode1" presStyleIdx="2" presStyleCnt="4"/>
      <dgm:spPr/>
    </dgm:pt>
    <dgm:pt modelId="{52B1DBF7-E1CC-5345-8758-6D6813AA6D2D}" type="pres">
      <dgm:prSet presAssocID="{61409755-94F2-4027-983F-1901987EB18A}" presName="horz1" presStyleCnt="0"/>
      <dgm:spPr/>
    </dgm:pt>
    <dgm:pt modelId="{19B50DD0-01FC-B849-BAFE-584732C075D4}" type="pres">
      <dgm:prSet presAssocID="{61409755-94F2-4027-983F-1901987EB18A}" presName="tx1" presStyleLbl="revTx" presStyleIdx="2" presStyleCnt="4"/>
      <dgm:spPr/>
    </dgm:pt>
    <dgm:pt modelId="{55F02BC1-3348-714C-813A-734DE1574706}" type="pres">
      <dgm:prSet presAssocID="{61409755-94F2-4027-983F-1901987EB18A}" presName="vert1" presStyleCnt="0"/>
      <dgm:spPr/>
    </dgm:pt>
    <dgm:pt modelId="{8A40E4C4-EC46-0041-83DD-91B1B83EFD26}" type="pres">
      <dgm:prSet presAssocID="{2EB639B7-BCC8-44E0-BD52-44FB725812D5}" presName="thickLine" presStyleLbl="alignNode1" presStyleIdx="3" presStyleCnt="4"/>
      <dgm:spPr/>
    </dgm:pt>
    <dgm:pt modelId="{8D2FBA5B-25FB-2844-896C-C6BF4F0A687C}" type="pres">
      <dgm:prSet presAssocID="{2EB639B7-BCC8-44E0-BD52-44FB725812D5}" presName="horz1" presStyleCnt="0"/>
      <dgm:spPr/>
    </dgm:pt>
    <dgm:pt modelId="{2AA615E4-9188-494A-897F-82939A7C56EB}" type="pres">
      <dgm:prSet presAssocID="{2EB639B7-BCC8-44E0-BD52-44FB725812D5}" presName="tx1" presStyleLbl="revTx" presStyleIdx="3" presStyleCnt="4"/>
      <dgm:spPr/>
    </dgm:pt>
    <dgm:pt modelId="{692024A7-D922-2C4D-83E7-70A4F5B60E34}" type="pres">
      <dgm:prSet presAssocID="{2EB639B7-BCC8-44E0-BD52-44FB725812D5}" presName="vert1" presStyleCnt="0"/>
      <dgm:spPr/>
    </dgm:pt>
  </dgm:ptLst>
  <dgm:cxnLst>
    <dgm:cxn modelId="{30311212-1D31-2345-B8DC-4FED65D61730}" type="presOf" srcId="{1E88D5F5-7A9F-4922-A08A-06E12B50F3A3}" destId="{0ACF5E1C-1C47-0849-BC21-ADD50C2C919C}" srcOrd="0" destOrd="0" presId="urn:microsoft.com/office/officeart/2008/layout/LinedList"/>
    <dgm:cxn modelId="{FB0C961C-C88B-43C5-8E7D-5CB1E2E19B40}" srcId="{BA5271E6-D2A2-4A2F-AD23-853A665D49AE}" destId="{1E88D5F5-7A9F-4922-A08A-06E12B50F3A3}" srcOrd="1" destOrd="0" parTransId="{FB98E979-AB35-45CA-BAA4-92136EC2CC09}" sibTransId="{3F911921-2661-43D0-98C1-830ACBD20E34}"/>
    <dgm:cxn modelId="{8D166C22-A6D8-E54E-8264-882F726AEA67}" type="presOf" srcId="{F0C4C8E8-7D5E-4122-B0EA-0C6CFF1BFF05}" destId="{814754F5-4F25-D540-8659-6CD04D1BA832}" srcOrd="0" destOrd="0" presId="urn:microsoft.com/office/officeart/2008/layout/LinedList"/>
    <dgm:cxn modelId="{A14E8255-2B56-7B46-93C0-27F2A03285D4}" type="presOf" srcId="{BA5271E6-D2A2-4A2F-AD23-853A665D49AE}" destId="{45505B62-E774-8740-AA37-7B361266DEFC}" srcOrd="0" destOrd="0" presId="urn:microsoft.com/office/officeart/2008/layout/LinedList"/>
    <dgm:cxn modelId="{B21FA77C-4463-4E41-A5A4-118D4DFA249F}" type="presOf" srcId="{2EB639B7-BCC8-44E0-BD52-44FB725812D5}" destId="{2AA615E4-9188-494A-897F-82939A7C56EB}" srcOrd="0" destOrd="0" presId="urn:microsoft.com/office/officeart/2008/layout/LinedList"/>
    <dgm:cxn modelId="{D39FB789-FFA6-4731-8732-CE6C55433281}" srcId="{BA5271E6-D2A2-4A2F-AD23-853A665D49AE}" destId="{61409755-94F2-4027-983F-1901987EB18A}" srcOrd="2" destOrd="0" parTransId="{E22A482E-9535-4FCA-89A0-C7665696E2D2}" sibTransId="{9A18B747-869A-49E3-A37A-BECD0B28D3F4}"/>
    <dgm:cxn modelId="{B056309B-DCA2-42F4-891E-0C5D210A0436}" srcId="{BA5271E6-D2A2-4A2F-AD23-853A665D49AE}" destId="{F0C4C8E8-7D5E-4122-B0EA-0C6CFF1BFF05}" srcOrd="0" destOrd="0" parTransId="{3ED7EFB7-9057-4C53-816B-61F6DA47776A}" sibTransId="{9EAAEBF3-B13E-49A8-AE15-C35BA9A30014}"/>
    <dgm:cxn modelId="{A43B70E7-C95B-4820-9B16-3583376B3054}" srcId="{BA5271E6-D2A2-4A2F-AD23-853A665D49AE}" destId="{2EB639B7-BCC8-44E0-BD52-44FB725812D5}" srcOrd="3" destOrd="0" parTransId="{E050C883-BA08-47B9-9BE1-BEE890C10D99}" sibTransId="{04884182-EFD2-4F0E-9650-CBF8CDEA0C61}"/>
    <dgm:cxn modelId="{372D75EE-8521-A34B-BA05-D9F7685C536C}" type="presOf" srcId="{61409755-94F2-4027-983F-1901987EB18A}" destId="{19B50DD0-01FC-B849-BAFE-584732C075D4}" srcOrd="0" destOrd="0" presId="urn:microsoft.com/office/officeart/2008/layout/LinedList"/>
    <dgm:cxn modelId="{962D3145-5BAD-0343-BEBC-E12E426CE5FF}" type="presParOf" srcId="{45505B62-E774-8740-AA37-7B361266DEFC}" destId="{E709AD57-5BB7-2541-837E-29ABAD5D1EC1}" srcOrd="0" destOrd="0" presId="urn:microsoft.com/office/officeart/2008/layout/LinedList"/>
    <dgm:cxn modelId="{0B9549BD-F12B-594E-9351-F7B5196A715C}" type="presParOf" srcId="{45505B62-E774-8740-AA37-7B361266DEFC}" destId="{3F47455A-88BC-0543-B778-1DFEB1DF4FDA}" srcOrd="1" destOrd="0" presId="urn:microsoft.com/office/officeart/2008/layout/LinedList"/>
    <dgm:cxn modelId="{D19557FF-E17E-F344-8BFF-7D346B47CFBE}" type="presParOf" srcId="{3F47455A-88BC-0543-B778-1DFEB1DF4FDA}" destId="{814754F5-4F25-D540-8659-6CD04D1BA832}" srcOrd="0" destOrd="0" presId="urn:microsoft.com/office/officeart/2008/layout/LinedList"/>
    <dgm:cxn modelId="{9DC2B543-4F25-CD46-A29C-26B1A786B4B6}" type="presParOf" srcId="{3F47455A-88BC-0543-B778-1DFEB1DF4FDA}" destId="{C1A96BB1-A741-354B-AC75-9ADA881AF131}" srcOrd="1" destOrd="0" presId="urn:microsoft.com/office/officeart/2008/layout/LinedList"/>
    <dgm:cxn modelId="{25412AD7-747D-CC4D-A05E-465D1F803A0E}" type="presParOf" srcId="{45505B62-E774-8740-AA37-7B361266DEFC}" destId="{4E2D73EE-A25E-A44B-8066-AACAAED1E038}" srcOrd="2" destOrd="0" presId="urn:microsoft.com/office/officeart/2008/layout/LinedList"/>
    <dgm:cxn modelId="{D5F18CFF-5F1F-B147-8EF8-DB2EE8FA0BBF}" type="presParOf" srcId="{45505B62-E774-8740-AA37-7B361266DEFC}" destId="{4BF2F61B-79DC-5944-BFAC-48F83C274390}" srcOrd="3" destOrd="0" presId="urn:microsoft.com/office/officeart/2008/layout/LinedList"/>
    <dgm:cxn modelId="{0D40EF16-7D9E-AD41-8438-4B0099D245E7}" type="presParOf" srcId="{4BF2F61B-79DC-5944-BFAC-48F83C274390}" destId="{0ACF5E1C-1C47-0849-BC21-ADD50C2C919C}" srcOrd="0" destOrd="0" presId="urn:microsoft.com/office/officeart/2008/layout/LinedList"/>
    <dgm:cxn modelId="{2B648674-D573-7141-AA3A-7118673F935D}" type="presParOf" srcId="{4BF2F61B-79DC-5944-BFAC-48F83C274390}" destId="{8DF154CE-5DBA-284B-BE9A-1C3A9B6A3376}" srcOrd="1" destOrd="0" presId="urn:microsoft.com/office/officeart/2008/layout/LinedList"/>
    <dgm:cxn modelId="{75DECC9A-1F36-0546-B371-6AC7D4B6FA0E}" type="presParOf" srcId="{45505B62-E774-8740-AA37-7B361266DEFC}" destId="{10C5108A-79BF-7A40-8B95-CBC46DDC5981}" srcOrd="4" destOrd="0" presId="urn:microsoft.com/office/officeart/2008/layout/LinedList"/>
    <dgm:cxn modelId="{4F1F3A87-0571-B94B-8961-33B61AE803AC}" type="presParOf" srcId="{45505B62-E774-8740-AA37-7B361266DEFC}" destId="{52B1DBF7-E1CC-5345-8758-6D6813AA6D2D}" srcOrd="5" destOrd="0" presId="urn:microsoft.com/office/officeart/2008/layout/LinedList"/>
    <dgm:cxn modelId="{D404DF4F-D74C-6344-A854-CFE219037BDE}" type="presParOf" srcId="{52B1DBF7-E1CC-5345-8758-6D6813AA6D2D}" destId="{19B50DD0-01FC-B849-BAFE-584732C075D4}" srcOrd="0" destOrd="0" presId="urn:microsoft.com/office/officeart/2008/layout/LinedList"/>
    <dgm:cxn modelId="{83B696D7-01AC-3947-AE04-53A96573869A}" type="presParOf" srcId="{52B1DBF7-E1CC-5345-8758-6D6813AA6D2D}" destId="{55F02BC1-3348-714C-813A-734DE1574706}" srcOrd="1" destOrd="0" presId="urn:microsoft.com/office/officeart/2008/layout/LinedList"/>
    <dgm:cxn modelId="{9CB21890-6D70-2F4D-A576-F68B051CDCA0}" type="presParOf" srcId="{45505B62-E774-8740-AA37-7B361266DEFC}" destId="{8A40E4C4-EC46-0041-83DD-91B1B83EFD26}" srcOrd="6" destOrd="0" presId="urn:microsoft.com/office/officeart/2008/layout/LinedList"/>
    <dgm:cxn modelId="{A5561EE7-F5FA-3B4D-911C-A0EF09EFFAFB}" type="presParOf" srcId="{45505B62-E774-8740-AA37-7B361266DEFC}" destId="{8D2FBA5B-25FB-2844-896C-C6BF4F0A687C}" srcOrd="7" destOrd="0" presId="urn:microsoft.com/office/officeart/2008/layout/LinedList"/>
    <dgm:cxn modelId="{C7758F39-C453-FE4A-B653-E4B5F91898A0}" type="presParOf" srcId="{8D2FBA5B-25FB-2844-896C-C6BF4F0A687C}" destId="{2AA615E4-9188-494A-897F-82939A7C56EB}" srcOrd="0" destOrd="0" presId="urn:microsoft.com/office/officeart/2008/layout/LinedList"/>
    <dgm:cxn modelId="{13DF6014-8E03-FF4E-8AF2-4D5B5E30B62E}" type="presParOf" srcId="{8D2FBA5B-25FB-2844-896C-C6BF4F0A687C}" destId="{692024A7-D922-2C4D-83E7-70A4F5B60E3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906FBC-B796-4096-A423-3B56831CBB29}" type="doc">
      <dgm:prSet loTypeId="urn:microsoft.com/office/officeart/2005/8/layout/defaul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A2032FC-2766-4802-92E4-250612DC81D3}">
      <dgm:prSet/>
      <dgm:spPr/>
      <dgm:t>
        <a:bodyPr/>
        <a:lstStyle/>
        <a:p>
          <a:r>
            <a:rPr lang="en-GB" b="1" i="0"/>
            <a:t>Rýchlosť</a:t>
          </a:r>
          <a:endParaRPr lang="en-US"/>
        </a:p>
      </dgm:t>
    </dgm:pt>
    <dgm:pt modelId="{226BBA33-4070-403B-92A6-FCB3FA72DF1E}" type="parTrans" cxnId="{9DED7AF9-9DDE-4C24-B104-D6CDC4D6A8ED}">
      <dgm:prSet/>
      <dgm:spPr/>
      <dgm:t>
        <a:bodyPr/>
        <a:lstStyle/>
        <a:p>
          <a:endParaRPr lang="en-US"/>
        </a:p>
      </dgm:t>
    </dgm:pt>
    <dgm:pt modelId="{702C83D2-A59E-4915-8A96-990104FEE1BF}" type="sibTrans" cxnId="{9DED7AF9-9DDE-4C24-B104-D6CDC4D6A8ED}">
      <dgm:prSet/>
      <dgm:spPr/>
      <dgm:t>
        <a:bodyPr/>
        <a:lstStyle/>
        <a:p>
          <a:endParaRPr lang="en-US"/>
        </a:p>
      </dgm:t>
    </dgm:pt>
    <dgm:pt modelId="{4E94F412-5875-490E-8332-76DAED52D3D5}">
      <dgm:prSet/>
      <dgm:spPr/>
      <dgm:t>
        <a:bodyPr/>
        <a:lstStyle/>
        <a:p>
          <a:r>
            <a:rPr lang="en-GB" b="1" i="0"/>
            <a:t>Výkonnosť</a:t>
          </a:r>
          <a:endParaRPr lang="en-US"/>
        </a:p>
      </dgm:t>
    </dgm:pt>
    <dgm:pt modelId="{1AB38A45-BD57-4185-993B-E04C9064E323}" type="parTrans" cxnId="{64BB9CED-CAF0-468D-8A49-B464409F5FD3}">
      <dgm:prSet/>
      <dgm:spPr/>
      <dgm:t>
        <a:bodyPr/>
        <a:lstStyle/>
        <a:p>
          <a:endParaRPr lang="en-US"/>
        </a:p>
      </dgm:t>
    </dgm:pt>
    <dgm:pt modelId="{DD10C437-A64A-40D1-A0DD-CF847113E078}" type="sibTrans" cxnId="{64BB9CED-CAF0-468D-8A49-B464409F5FD3}">
      <dgm:prSet/>
      <dgm:spPr/>
      <dgm:t>
        <a:bodyPr/>
        <a:lstStyle/>
        <a:p>
          <a:endParaRPr lang="en-US"/>
        </a:p>
      </dgm:t>
    </dgm:pt>
    <dgm:pt modelId="{634D1ED7-F09B-48A0-B87C-C4EE71D2CF32}">
      <dgm:prSet/>
      <dgm:spPr/>
      <dgm:t>
        <a:bodyPr/>
        <a:lstStyle/>
        <a:p>
          <a:r>
            <a:rPr lang="en-GB" b="1" i="0" dirty="0" err="1"/>
            <a:t>Aplikácie</a:t>
          </a:r>
          <a:endParaRPr lang="en-US" dirty="0"/>
        </a:p>
      </dgm:t>
    </dgm:pt>
    <dgm:pt modelId="{C96C49DF-3AF1-4865-947B-75CF8F8D5251}" type="parTrans" cxnId="{C216A4BE-B199-421E-828A-B8E10D38079A}">
      <dgm:prSet/>
      <dgm:spPr/>
      <dgm:t>
        <a:bodyPr/>
        <a:lstStyle/>
        <a:p>
          <a:endParaRPr lang="en-US"/>
        </a:p>
      </dgm:t>
    </dgm:pt>
    <dgm:pt modelId="{84228798-B71C-4D1A-A070-A4669146B4F1}" type="sibTrans" cxnId="{C216A4BE-B199-421E-828A-B8E10D38079A}">
      <dgm:prSet/>
      <dgm:spPr/>
      <dgm:t>
        <a:bodyPr/>
        <a:lstStyle/>
        <a:p>
          <a:endParaRPr lang="en-US"/>
        </a:p>
      </dgm:t>
    </dgm:pt>
    <dgm:pt modelId="{9E8D4153-79FD-804D-8A88-7C496A35E08C}" type="pres">
      <dgm:prSet presAssocID="{20906FBC-B796-4096-A423-3B56831CBB29}" presName="diagram" presStyleCnt="0">
        <dgm:presLayoutVars>
          <dgm:dir/>
          <dgm:resizeHandles val="exact"/>
        </dgm:presLayoutVars>
      </dgm:prSet>
      <dgm:spPr/>
    </dgm:pt>
    <dgm:pt modelId="{13BC98D5-EBC0-CD4A-B2AA-E73719B51187}" type="pres">
      <dgm:prSet presAssocID="{9A2032FC-2766-4802-92E4-250612DC81D3}" presName="node" presStyleLbl="node1" presStyleIdx="0" presStyleCnt="3">
        <dgm:presLayoutVars>
          <dgm:bulletEnabled val="1"/>
        </dgm:presLayoutVars>
      </dgm:prSet>
      <dgm:spPr/>
    </dgm:pt>
    <dgm:pt modelId="{D6315F73-34A4-7145-99D9-955F745D1377}" type="pres">
      <dgm:prSet presAssocID="{702C83D2-A59E-4915-8A96-990104FEE1BF}" presName="sibTrans" presStyleCnt="0"/>
      <dgm:spPr/>
    </dgm:pt>
    <dgm:pt modelId="{55451FC6-EF67-E44B-928E-807114CF176D}" type="pres">
      <dgm:prSet presAssocID="{4E94F412-5875-490E-8332-76DAED52D3D5}" presName="node" presStyleLbl="node1" presStyleIdx="1" presStyleCnt="3">
        <dgm:presLayoutVars>
          <dgm:bulletEnabled val="1"/>
        </dgm:presLayoutVars>
      </dgm:prSet>
      <dgm:spPr/>
    </dgm:pt>
    <dgm:pt modelId="{EBA38C86-34EB-804D-8BA7-DEDDEF30F89E}" type="pres">
      <dgm:prSet presAssocID="{DD10C437-A64A-40D1-A0DD-CF847113E078}" presName="sibTrans" presStyleCnt="0"/>
      <dgm:spPr/>
    </dgm:pt>
    <dgm:pt modelId="{DFB787B4-33BD-E341-A421-76BA9A94DB44}" type="pres">
      <dgm:prSet presAssocID="{634D1ED7-F09B-48A0-B87C-C4EE71D2CF32}" presName="node" presStyleLbl="node1" presStyleIdx="2" presStyleCnt="3">
        <dgm:presLayoutVars>
          <dgm:bulletEnabled val="1"/>
        </dgm:presLayoutVars>
      </dgm:prSet>
      <dgm:spPr/>
    </dgm:pt>
  </dgm:ptLst>
  <dgm:cxnLst>
    <dgm:cxn modelId="{534579AD-0B3C-9D42-93AE-A6E3DF632905}" type="presOf" srcId="{634D1ED7-F09B-48A0-B87C-C4EE71D2CF32}" destId="{DFB787B4-33BD-E341-A421-76BA9A94DB44}" srcOrd="0" destOrd="0" presId="urn:microsoft.com/office/officeart/2005/8/layout/default"/>
    <dgm:cxn modelId="{E95E3FB8-1757-6549-B60A-03518232801B}" type="presOf" srcId="{4E94F412-5875-490E-8332-76DAED52D3D5}" destId="{55451FC6-EF67-E44B-928E-807114CF176D}" srcOrd="0" destOrd="0" presId="urn:microsoft.com/office/officeart/2005/8/layout/default"/>
    <dgm:cxn modelId="{C216A4BE-B199-421E-828A-B8E10D38079A}" srcId="{20906FBC-B796-4096-A423-3B56831CBB29}" destId="{634D1ED7-F09B-48A0-B87C-C4EE71D2CF32}" srcOrd="2" destOrd="0" parTransId="{C96C49DF-3AF1-4865-947B-75CF8F8D5251}" sibTransId="{84228798-B71C-4D1A-A070-A4669146B4F1}"/>
    <dgm:cxn modelId="{D0D90ACD-17A2-AD43-B662-2B313CCD22CD}" type="presOf" srcId="{20906FBC-B796-4096-A423-3B56831CBB29}" destId="{9E8D4153-79FD-804D-8A88-7C496A35E08C}" srcOrd="0" destOrd="0" presId="urn:microsoft.com/office/officeart/2005/8/layout/default"/>
    <dgm:cxn modelId="{64BB9CED-CAF0-468D-8A49-B464409F5FD3}" srcId="{20906FBC-B796-4096-A423-3B56831CBB29}" destId="{4E94F412-5875-490E-8332-76DAED52D3D5}" srcOrd="1" destOrd="0" parTransId="{1AB38A45-BD57-4185-993B-E04C9064E323}" sibTransId="{DD10C437-A64A-40D1-A0DD-CF847113E078}"/>
    <dgm:cxn modelId="{9DED7AF9-9DDE-4C24-B104-D6CDC4D6A8ED}" srcId="{20906FBC-B796-4096-A423-3B56831CBB29}" destId="{9A2032FC-2766-4802-92E4-250612DC81D3}" srcOrd="0" destOrd="0" parTransId="{226BBA33-4070-403B-92A6-FCB3FA72DF1E}" sibTransId="{702C83D2-A59E-4915-8A96-990104FEE1BF}"/>
    <dgm:cxn modelId="{7327AAFF-8D40-CF41-9F9F-4C9C4170A89B}" type="presOf" srcId="{9A2032FC-2766-4802-92E4-250612DC81D3}" destId="{13BC98D5-EBC0-CD4A-B2AA-E73719B51187}" srcOrd="0" destOrd="0" presId="urn:microsoft.com/office/officeart/2005/8/layout/default"/>
    <dgm:cxn modelId="{4B061166-C891-D34A-94E6-ADEE98BBB295}" type="presParOf" srcId="{9E8D4153-79FD-804D-8A88-7C496A35E08C}" destId="{13BC98D5-EBC0-CD4A-B2AA-E73719B51187}" srcOrd="0" destOrd="0" presId="urn:microsoft.com/office/officeart/2005/8/layout/default"/>
    <dgm:cxn modelId="{30E402A0-DCF5-004C-BE70-7A9BD7D44D41}" type="presParOf" srcId="{9E8D4153-79FD-804D-8A88-7C496A35E08C}" destId="{D6315F73-34A4-7145-99D9-955F745D1377}" srcOrd="1" destOrd="0" presId="urn:microsoft.com/office/officeart/2005/8/layout/default"/>
    <dgm:cxn modelId="{E60038BB-8253-164A-B431-7CCF5924C405}" type="presParOf" srcId="{9E8D4153-79FD-804D-8A88-7C496A35E08C}" destId="{55451FC6-EF67-E44B-928E-807114CF176D}" srcOrd="2" destOrd="0" presId="urn:microsoft.com/office/officeart/2005/8/layout/default"/>
    <dgm:cxn modelId="{EE1A2D54-8139-B844-86E1-F2A46038DD28}" type="presParOf" srcId="{9E8D4153-79FD-804D-8A88-7C496A35E08C}" destId="{EBA38C86-34EB-804D-8BA7-DEDDEF30F89E}" srcOrd="3" destOrd="0" presId="urn:microsoft.com/office/officeart/2005/8/layout/default"/>
    <dgm:cxn modelId="{4F70340D-DD41-7C42-AA9D-D5D5E3BB279B}" type="presParOf" srcId="{9E8D4153-79FD-804D-8A88-7C496A35E08C}" destId="{DFB787B4-33BD-E341-A421-76BA9A94DB44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09AD57-5BB7-2541-837E-29ABAD5D1EC1}">
      <dsp:nvSpPr>
        <dsp:cNvPr id="0" name=""/>
        <dsp:cNvSpPr/>
      </dsp:nvSpPr>
      <dsp:spPr>
        <a:xfrm>
          <a:off x="0" y="0"/>
          <a:ext cx="962538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4754F5-4F25-D540-8659-6CD04D1BA832}">
      <dsp:nvSpPr>
        <dsp:cNvPr id="0" name=""/>
        <dsp:cNvSpPr/>
      </dsp:nvSpPr>
      <dsp:spPr>
        <a:xfrm>
          <a:off x="0" y="0"/>
          <a:ext cx="9625383" cy="771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i="0" kern="1200" dirty="0" err="1"/>
            <a:t>Superpozícia</a:t>
          </a:r>
          <a:endParaRPr lang="en-GB" sz="3500" b="0" i="0" kern="1200" dirty="0"/>
        </a:p>
      </dsp:txBody>
      <dsp:txXfrm>
        <a:off x="0" y="0"/>
        <a:ext cx="9625383" cy="771615"/>
      </dsp:txXfrm>
    </dsp:sp>
    <dsp:sp modelId="{4E2D73EE-A25E-A44B-8066-AACAAED1E038}">
      <dsp:nvSpPr>
        <dsp:cNvPr id="0" name=""/>
        <dsp:cNvSpPr/>
      </dsp:nvSpPr>
      <dsp:spPr>
        <a:xfrm>
          <a:off x="0" y="771615"/>
          <a:ext cx="962538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CF5E1C-1C47-0849-BC21-ADD50C2C919C}">
      <dsp:nvSpPr>
        <dsp:cNvPr id="0" name=""/>
        <dsp:cNvSpPr/>
      </dsp:nvSpPr>
      <dsp:spPr>
        <a:xfrm>
          <a:off x="0" y="771615"/>
          <a:ext cx="9625383" cy="771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i="0" kern="1200" dirty="0" err="1"/>
            <a:t>Prepletenosť</a:t>
          </a:r>
          <a:endParaRPr lang="en-US" sz="3500" b="0" kern="1200" dirty="0"/>
        </a:p>
      </dsp:txBody>
      <dsp:txXfrm>
        <a:off x="0" y="771615"/>
        <a:ext cx="9625383" cy="771615"/>
      </dsp:txXfrm>
    </dsp:sp>
    <dsp:sp modelId="{10C5108A-79BF-7A40-8B95-CBC46DDC5981}">
      <dsp:nvSpPr>
        <dsp:cNvPr id="0" name=""/>
        <dsp:cNvSpPr/>
      </dsp:nvSpPr>
      <dsp:spPr>
        <a:xfrm>
          <a:off x="0" y="1543230"/>
          <a:ext cx="962538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B50DD0-01FC-B849-BAFE-584732C075D4}">
      <dsp:nvSpPr>
        <dsp:cNvPr id="0" name=""/>
        <dsp:cNvSpPr/>
      </dsp:nvSpPr>
      <dsp:spPr>
        <a:xfrm>
          <a:off x="0" y="1543230"/>
          <a:ext cx="9625383" cy="771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i="0" kern="1200" dirty="0" err="1"/>
            <a:t>Zrážková</a:t>
          </a:r>
          <a:r>
            <a:rPr lang="en-GB" sz="3500" b="0" i="0" kern="1200" dirty="0"/>
            <a:t> </a:t>
          </a:r>
          <a:r>
            <a:rPr lang="en-GB" sz="3500" b="0" i="0" kern="1200" dirty="0" err="1"/>
            <a:t>pravdepodobnosť</a:t>
          </a:r>
          <a:endParaRPr lang="en-US" sz="3500" b="0" kern="1200" dirty="0"/>
        </a:p>
      </dsp:txBody>
      <dsp:txXfrm>
        <a:off x="0" y="1543230"/>
        <a:ext cx="9625383" cy="771615"/>
      </dsp:txXfrm>
    </dsp:sp>
    <dsp:sp modelId="{8A40E4C4-EC46-0041-83DD-91B1B83EFD26}">
      <dsp:nvSpPr>
        <dsp:cNvPr id="0" name=""/>
        <dsp:cNvSpPr/>
      </dsp:nvSpPr>
      <dsp:spPr>
        <a:xfrm>
          <a:off x="0" y="2314845"/>
          <a:ext cx="962538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A615E4-9188-494A-897F-82939A7C56EB}">
      <dsp:nvSpPr>
        <dsp:cNvPr id="0" name=""/>
        <dsp:cNvSpPr/>
      </dsp:nvSpPr>
      <dsp:spPr>
        <a:xfrm>
          <a:off x="0" y="2314845"/>
          <a:ext cx="9625383" cy="771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i="0" kern="1200" dirty="0" err="1"/>
            <a:t>Heisenbergov</a:t>
          </a:r>
          <a:r>
            <a:rPr lang="en-GB" sz="3500" b="0" i="0" kern="1200" dirty="0"/>
            <a:t> </a:t>
          </a:r>
          <a:r>
            <a:rPr lang="en-GB" sz="3500" b="0" i="0" kern="1200" dirty="0" err="1"/>
            <a:t>princíp</a:t>
          </a:r>
          <a:r>
            <a:rPr lang="en-GB" sz="3500" b="0" i="0" kern="1200" dirty="0"/>
            <a:t> </a:t>
          </a:r>
          <a:r>
            <a:rPr lang="en-GB" sz="3500" b="0" i="0" kern="1200" dirty="0" err="1"/>
            <a:t>neurčitosti</a:t>
          </a:r>
          <a:endParaRPr lang="en-US" sz="3500" b="0" kern="1200" dirty="0"/>
        </a:p>
      </dsp:txBody>
      <dsp:txXfrm>
        <a:off x="0" y="2314845"/>
        <a:ext cx="9625383" cy="7716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BC98D5-EBC0-CD4A-B2AA-E73719B51187}">
      <dsp:nvSpPr>
        <dsp:cNvPr id="0" name=""/>
        <dsp:cNvSpPr/>
      </dsp:nvSpPr>
      <dsp:spPr>
        <a:xfrm>
          <a:off x="0" y="808961"/>
          <a:ext cx="3007932" cy="180475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b="1" i="0" kern="1200"/>
            <a:t>Rýchlosť</a:t>
          </a:r>
          <a:endParaRPr lang="en-US" sz="4100" kern="1200"/>
        </a:p>
      </dsp:txBody>
      <dsp:txXfrm>
        <a:off x="0" y="808961"/>
        <a:ext cx="3007932" cy="1804759"/>
      </dsp:txXfrm>
    </dsp:sp>
    <dsp:sp modelId="{55451FC6-EF67-E44B-928E-807114CF176D}">
      <dsp:nvSpPr>
        <dsp:cNvPr id="0" name=""/>
        <dsp:cNvSpPr/>
      </dsp:nvSpPr>
      <dsp:spPr>
        <a:xfrm>
          <a:off x="3308725" y="808961"/>
          <a:ext cx="3007932" cy="1804759"/>
        </a:xfrm>
        <a:prstGeom prst="rect">
          <a:avLst/>
        </a:prstGeom>
        <a:gradFill rotWithShape="0">
          <a:gsLst>
            <a:gs pos="0">
              <a:schemeClr val="accent2">
                <a:hueOff val="-9882860"/>
                <a:satOff val="451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-9882860"/>
                <a:satOff val="451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b="1" i="0" kern="1200"/>
            <a:t>Výkonnosť</a:t>
          </a:r>
          <a:endParaRPr lang="en-US" sz="4100" kern="1200"/>
        </a:p>
      </dsp:txBody>
      <dsp:txXfrm>
        <a:off x="3308725" y="808961"/>
        <a:ext cx="3007932" cy="1804759"/>
      </dsp:txXfrm>
    </dsp:sp>
    <dsp:sp modelId="{DFB787B4-33BD-E341-A421-76BA9A94DB44}">
      <dsp:nvSpPr>
        <dsp:cNvPr id="0" name=""/>
        <dsp:cNvSpPr/>
      </dsp:nvSpPr>
      <dsp:spPr>
        <a:xfrm>
          <a:off x="6617450" y="808961"/>
          <a:ext cx="3007932" cy="1804759"/>
        </a:xfrm>
        <a:prstGeom prst="rect">
          <a:avLst/>
        </a:prstGeom>
        <a:gradFill rotWithShape="0">
          <a:gsLst>
            <a:gs pos="0">
              <a:schemeClr val="accent2">
                <a:hueOff val="-19765721"/>
                <a:satOff val="901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-19765721"/>
                <a:satOff val="901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b="1" i="0" kern="1200" dirty="0" err="1"/>
            <a:t>Aplikácie</a:t>
          </a:r>
          <a:endParaRPr lang="en-US" sz="4100" kern="1200" dirty="0"/>
        </a:p>
      </dsp:txBody>
      <dsp:txXfrm>
        <a:off x="6617450" y="808961"/>
        <a:ext cx="3007932" cy="18047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20C29-91C7-7042-8B77-FF228EA2F692}" type="datetimeFigureOut">
              <a:rPr lang="en-GB" smtClean="0"/>
              <a:t>25/05/2024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FFBBC-AA22-FB4C-A742-55384FC9D9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5589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nformačné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technológie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dominujú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našej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spoločnosti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,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kvantové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počítače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predstavujú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revolúciu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vo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výpočtovej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technológii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s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potenciálom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zmeniť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kryptografiu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,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optimalizáciu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a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simulácie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FFBBC-AA22-FB4C-A742-55384FC9D98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66912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err="1"/>
              <a:t>Kryogénne</a:t>
            </a:r>
            <a:r>
              <a:rPr lang="en-GB" b="1" dirty="0"/>
              <a:t> </a:t>
            </a:r>
            <a:r>
              <a:rPr lang="en-GB" b="1" dirty="0" err="1"/>
              <a:t>superpočítače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dirty="0" err="1"/>
              <a:t>Využívanie</a:t>
            </a:r>
            <a:r>
              <a:rPr lang="en-GB" dirty="0"/>
              <a:t> </a:t>
            </a:r>
            <a:r>
              <a:rPr lang="en-GB" dirty="0" err="1"/>
              <a:t>extrémne</a:t>
            </a:r>
            <a:r>
              <a:rPr lang="en-GB" dirty="0"/>
              <a:t> </a:t>
            </a:r>
            <a:r>
              <a:rPr lang="en-GB" dirty="0" err="1"/>
              <a:t>nízkych</a:t>
            </a:r>
            <a:r>
              <a:rPr lang="en-GB" dirty="0"/>
              <a:t> </a:t>
            </a:r>
            <a:r>
              <a:rPr lang="en-GB" dirty="0" err="1"/>
              <a:t>teplôt</a:t>
            </a:r>
            <a:r>
              <a:rPr lang="en-GB" dirty="0"/>
              <a:t>.</a:t>
            </a:r>
          </a:p>
          <a:p>
            <a:r>
              <a:rPr lang="en-GB" b="1" dirty="0" err="1"/>
              <a:t>Optické</a:t>
            </a:r>
            <a:r>
              <a:rPr lang="en-GB" b="1" dirty="0"/>
              <a:t> </a:t>
            </a:r>
            <a:r>
              <a:rPr lang="en-GB" b="1" dirty="0" err="1"/>
              <a:t>počítače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dirty="0" err="1"/>
              <a:t>Použitie</a:t>
            </a:r>
            <a:r>
              <a:rPr lang="en-GB" dirty="0"/>
              <a:t> </a:t>
            </a:r>
            <a:r>
              <a:rPr lang="en-GB" dirty="0" err="1"/>
              <a:t>svetla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spracovanie</a:t>
            </a:r>
            <a:r>
              <a:rPr lang="en-GB" dirty="0"/>
              <a:t> </a:t>
            </a:r>
            <a:r>
              <a:rPr lang="en-GB" dirty="0" err="1"/>
              <a:t>informácií</a:t>
            </a:r>
            <a:r>
              <a:rPr lang="en-GB" dirty="0"/>
              <a:t>.</a:t>
            </a:r>
          </a:p>
          <a:p>
            <a:r>
              <a:rPr lang="en-GB" b="1" dirty="0" err="1"/>
              <a:t>Iontové</a:t>
            </a:r>
            <a:r>
              <a:rPr lang="en-GB" b="1" dirty="0"/>
              <a:t> </a:t>
            </a:r>
            <a:r>
              <a:rPr lang="en-GB" b="1" dirty="0" err="1"/>
              <a:t>pasce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dirty="0" err="1"/>
              <a:t>Manipulácia</a:t>
            </a:r>
            <a:r>
              <a:rPr lang="en-GB" dirty="0"/>
              <a:t> </a:t>
            </a:r>
            <a:r>
              <a:rPr lang="en-GB" dirty="0" err="1"/>
              <a:t>iónov</a:t>
            </a:r>
            <a:r>
              <a:rPr lang="en-GB" dirty="0"/>
              <a:t> </a:t>
            </a:r>
            <a:r>
              <a:rPr lang="en-GB" dirty="0" err="1"/>
              <a:t>pomocou</a:t>
            </a:r>
            <a:r>
              <a:rPr lang="en-GB" dirty="0"/>
              <a:t> </a:t>
            </a:r>
            <a:r>
              <a:rPr lang="en-GB" dirty="0" err="1"/>
              <a:t>elektromagnetických</a:t>
            </a:r>
            <a:r>
              <a:rPr lang="en-GB" dirty="0"/>
              <a:t> </a:t>
            </a:r>
            <a:r>
              <a:rPr lang="en-GB" dirty="0" err="1"/>
              <a:t>polí</a:t>
            </a:r>
            <a:r>
              <a:rPr lang="en-GB" dirty="0"/>
              <a:t>.</a:t>
            </a:r>
          </a:p>
          <a:p>
            <a:r>
              <a:rPr lang="en-GB" dirty="0" err="1"/>
              <a:t>Výskum</a:t>
            </a:r>
            <a:r>
              <a:rPr lang="en-GB" dirty="0"/>
              <a:t> a </a:t>
            </a:r>
            <a:r>
              <a:rPr lang="en-GB" dirty="0" err="1"/>
              <a:t>vývoj</a:t>
            </a:r>
            <a:r>
              <a:rPr lang="en-GB" dirty="0"/>
              <a:t>: </a:t>
            </a:r>
            <a:r>
              <a:rPr lang="en-GB" dirty="0" err="1"/>
              <a:t>Rôzne</a:t>
            </a:r>
            <a:r>
              <a:rPr lang="en-GB" dirty="0"/>
              <a:t> </a:t>
            </a:r>
            <a:r>
              <a:rPr lang="en-GB" dirty="0" err="1"/>
              <a:t>prístupy</a:t>
            </a:r>
            <a:r>
              <a:rPr lang="en-GB" dirty="0"/>
              <a:t> a ich </a:t>
            </a:r>
            <a:r>
              <a:rPr lang="en-GB" dirty="0" err="1"/>
              <a:t>výhody</a:t>
            </a:r>
            <a:r>
              <a:rPr lang="en-GB" dirty="0"/>
              <a:t> a </a:t>
            </a:r>
            <a:r>
              <a:rPr lang="en-GB" dirty="0" err="1"/>
              <a:t>nevýhody</a:t>
            </a:r>
            <a:r>
              <a:rPr lang="en-GB" dirty="0"/>
              <a:t>.</a:t>
            </a:r>
            <a:br>
              <a:rPr lang="en-GB" dirty="0"/>
            </a:b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FFBBC-AA22-FB4C-A742-55384FC9D98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575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dirty="0" err="1">
                <a:solidFill>
                  <a:schemeClr val="tx1"/>
                </a:solidFill>
              </a:rPr>
              <a:t>Výskum</a:t>
            </a:r>
            <a:r>
              <a:rPr lang="en-GB" sz="1200" b="1" dirty="0">
                <a:solidFill>
                  <a:schemeClr val="tx1"/>
                </a:solidFill>
              </a:rPr>
              <a:t> a </a:t>
            </a:r>
            <a:r>
              <a:rPr lang="en-GB" sz="1200" b="1" dirty="0" err="1">
                <a:solidFill>
                  <a:schemeClr val="tx1"/>
                </a:solidFill>
              </a:rPr>
              <a:t>vzdelávanie</a:t>
            </a:r>
            <a:r>
              <a:rPr lang="en-GB" sz="1200" b="1" dirty="0">
                <a:solidFill>
                  <a:schemeClr val="tx1"/>
                </a:solidFill>
              </a:rPr>
              <a:t>:</a:t>
            </a:r>
            <a:r>
              <a:rPr lang="en-GB" sz="1200" dirty="0">
                <a:solidFill>
                  <a:schemeClr val="tx1"/>
                </a:solidFill>
              </a:rPr>
              <a:t> </a:t>
            </a:r>
            <a:r>
              <a:rPr lang="en-GB" sz="1200" dirty="0" err="1">
                <a:solidFill>
                  <a:schemeClr val="tx1"/>
                </a:solidFill>
              </a:rPr>
              <a:t>Investície</a:t>
            </a:r>
            <a:r>
              <a:rPr lang="en-GB" sz="1200" dirty="0">
                <a:solidFill>
                  <a:schemeClr val="tx1"/>
                </a:solidFill>
              </a:rPr>
              <a:t> do </a:t>
            </a:r>
            <a:r>
              <a:rPr lang="en-GB" sz="1200" dirty="0" err="1">
                <a:solidFill>
                  <a:schemeClr val="tx1"/>
                </a:solidFill>
              </a:rPr>
              <a:t>výskumu</a:t>
            </a:r>
            <a:r>
              <a:rPr lang="en-GB" sz="1200" dirty="0">
                <a:solidFill>
                  <a:schemeClr val="tx1"/>
                </a:solidFill>
              </a:rPr>
              <a:t> a </a:t>
            </a:r>
            <a:r>
              <a:rPr lang="en-GB" sz="1200" dirty="0" err="1">
                <a:solidFill>
                  <a:schemeClr val="tx1"/>
                </a:solidFill>
              </a:rPr>
              <a:t>odborného</a:t>
            </a:r>
            <a:r>
              <a:rPr lang="en-GB" sz="1200" dirty="0">
                <a:solidFill>
                  <a:schemeClr val="tx1"/>
                </a:solidFill>
              </a:rPr>
              <a:t> </a:t>
            </a:r>
            <a:r>
              <a:rPr lang="en-GB" sz="1200" dirty="0" err="1">
                <a:solidFill>
                  <a:schemeClr val="tx1"/>
                </a:solidFill>
              </a:rPr>
              <a:t>vzdelávania</a:t>
            </a:r>
            <a:r>
              <a:rPr lang="en-GB" sz="1200" dirty="0">
                <a:solidFill>
                  <a:schemeClr val="tx1"/>
                </a:solidFill>
              </a:rPr>
              <a:t>.</a:t>
            </a:r>
          </a:p>
          <a:p>
            <a:r>
              <a:rPr lang="en-GB" sz="1200" b="1" dirty="0" err="1">
                <a:solidFill>
                  <a:schemeClr val="tx1"/>
                </a:solidFill>
              </a:rPr>
              <a:t>Etické</a:t>
            </a:r>
            <a:r>
              <a:rPr lang="en-GB" sz="1200" b="1" dirty="0">
                <a:solidFill>
                  <a:schemeClr val="tx1"/>
                </a:solidFill>
              </a:rPr>
              <a:t> a </a:t>
            </a:r>
            <a:r>
              <a:rPr lang="en-GB" sz="1200" b="1" dirty="0" err="1">
                <a:solidFill>
                  <a:schemeClr val="tx1"/>
                </a:solidFill>
              </a:rPr>
              <a:t>právne</a:t>
            </a:r>
            <a:r>
              <a:rPr lang="en-GB" sz="1200" b="1" dirty="0">
                <a:solidFill>
                  <a:schemeClr val="tx1"/>
                </a:solidFill>
              </a:rPr>
              <a:t> </a:t>
            </a:r>
            <a:r>
              <a:rPr lang="en-GB" sz="1200" b="1" dirty="0" err="1">
                <a:solidFill>
                  <a:schemeClr val="tx1"/>
                </a:solidFill>
              </a:rPr>
              <a:t>otázky</a:t>
            </a:r>
            <a:r>
              <a:rPr lang="en-GB" sz="1200" b="1" dirty="0">
                <a:solidFill>
                  <a:schemeClr val="tx1"/>
                </a:solidFill>
              </a:rPr>
              <a:t>:</a:t>
            </a:r>
            <a:r>
              <a:rPr lang="en-GB" sz="1200" dirty="0">
                <a:solidFill>
                  <a:schemeClr val="tx1"/>
                </a:solidFill>
              </a:rPr>
              <a:t> </a:t>
            </a:r>
            <a:r>
              <a:rPr lang="en-GB" sz="1200" dirty="0" err="1">
                <a:solidFill>
                  <a:schemeClr val="tx1"/>
                </a:solidFill>
              </a:rPr>
              <a:t>Ochrana</a:t>
            </a:r>
            <a:r>
              <a:rPr lang="en-GB" sz="1200" dirty="0">
                <a:solidFill>
                  <a:schemeClr val="tx1"/>
                </a:solidFill>
              </a:rPr>
              <a:t> </a:t>
            </a:r>
            <a:r>
              <a:rPr lang="en-GB" sz="1200" dirty="0" err="1">
                <a:solidFill>
                  <a:schemeClr val="tx1"/>
                </a:solidFill>
              </a:rPr>
              <a:t>osobných</a:t>
            </a:r>
            <a:r>
              <a:rPr lang="en-GB" sz="1200" dirty="0">
                <a:solidFill>
                  <a:schemeClr val="tx1"/>
                </a:solidFill>
              </a:rPr>
              <a:t> </a:t>
            </a:r>
            <a:r>
              <a:rPr lang="en-GB" sz="1200" dirty="0" err="1">
                <a:solidFill>
                  <a:schemeClr val="tx1"/>
                </a:solidFill>
              </a:rPr>
              <a:t>údajov</a:t>
            </a:r>
            <a:r>
              <a:rPr lang="en-GB" sz="1200" dirty="0">
                <a:solidFill>
                  <a:schemeClr val="tx1"/>
                </a:solidFill>
              </a:rPr>
              <a:t> a </a:t>
            </a:r>
            <a:r>
              <a:rPr lang="en-GB" sz="1200" dirty="0" err="1">
                <a:solidFill>
                  <a:schemeClr val="tx1"/>
                </a:solidFill>
              </a:rPr>
              <a:t>prevencia</a:t>
            </a:r>
            <a:r>
              <a:rPr lang="en-GB" sz="1200" dirty="0">
                <a:solidFill>
                  <a:schemeClr val="tx1"/>
                </a:solidFill>
              </a:rPr>
              <a:t> </a:t>
            </a:r>
            <a:r>
              <a:rPr lang="en-GB" sz="1200" dirty="0" err="1">
                <a:solidFill>
                  <a:schemeClr val="tx1"/>
                </a:solidFill>
              </a:rPr>
              <a:t>zneužitia</a:t>
            </a:r>
            <a:r>
              <a:rPr lang="en-GB" sz="1200" dirty="0">
                <a:solidFill>
                  <a:schemeClr val="tx1"/>
                </a:solidFill>
              </a:rPr>
              <a:t> </a:t>
            </a:r>
            <a:r>
              <a:rPr lang="en-GB" sz="1200" dirty="0" err="1">
                <a:solidFill>
                  <a:schemeClr val="tx1"/>
                </a:solidFill>
              </a:rPr>
              <a:t>technológie</a:t>
            </a:r>
            <a:r>
              <a:rPr lang="en-GB" sz="1200" dirty="0">
                <a:solidFill>
                  <a:schemeClr val="tx1"/>
                </a:solidFill>
              </a:rPr>
              <a:t>.</a:t>
            </a:r>
          </a:p>
          <a:p>
            <a:r>
              <a:rPr lang="en-GB" sz="1200" b="1" dirty="0" err="1">
                <a:solidFill>
                  <a:schemeClr val="tx1"/>
                </a:solidFill>
              </a:rPr>
              <a:t>Perspektívy</a:t>
            </a:r>
            <a:r>
              <a:rPr lang="en-GB" sz="1200" b="1" dirty="0">
                <a:solidFill>
                  <a:schemeClr val="tx1"/>
                </a:solidFill>
              </a:rPr>
              <a:t>:</a:t>
            </a:r>
            <a:r>
              <a:rPr lang="en-GB" sz="1200" dirty="0">
                <a:solidFill>
                  <a:schemeClr val="tx1"/>
                </a:solidFill>
              </a:rPr>
              <a:t> </a:t>
            </a:r>
            <a:r>
              <a:rPr lang="en-GB" sz="1200" dirty="0" err="1">
                <a:solidFill>
                  <a:schemeClr val="tx1"/>
                </a:solidFill>
              </a:rPr>
              <a:t>Nové</a:t>
            </a:r>
            <a:r>
              <a:rPr lang="en-GB" sz="1200" dirty="0">
                <a:solidFill>
                  <a:schemeClr val="tx1"/>
                </a:solidFill>
              </a:rPr>
              <a:t> </a:t>
            </a:r>
            <a:r>
              <a:rPr lang="en-GB" sz="1200" dirty="0" err="1">
                <a:solidFill>
                  <a:schemeClr val="tx1"/>
                </a:solidFill>
              </a:rPr>
              <a:t>objavy</a:t>
            </a:r>
            <a:r>
              <a:rPr lang="en-GB" sz="1200" dirty="0">
                <a:solidFill>
                  <a:schemeClr val="tx1"/>
                </a:solidFill>
              </a:rPr>
              <a:t>, </a:t>
            </a:r>
            <a:r>
              <a:rPr lang="en-GB" sz="1200" dirty="0" err="1">
                <a:solidFill>
                  <a:schemeClr val="tx1"/>
                </a:solidFill>
              </a:rPr>
              <a:t>technologické</a:t>
            </a:r>
            <a:r>
              <a:rPr lang="en-GB" sz="1200" dirty="0">
                <a:solidFill>
                  <a:schemeClr val="tx1"/>
                </a:solidFill>
              </a:rPr>
              <a:t> </a:t>
            </a:r>
            <a:r>
              <a:rPr lang="en-GB" sz="1200" dirty="0" err="1">
                <a:solidFill>
                  <a:schemeClr val="tx1"/>
                </a:solidFill>
              </a:rPr>
              <a:t>pokroky</a:t>
            </a:r>
            <a:r>
              <a:rPr lang="en-GB" sz="1200" dirty="0">
                <a:solidFill>
                  <a:schemeClr val="tx1"/>
                </a:solidFill>
              </a:rPr>
              <a:t> a ich </a:t>
            </a:r>
            <a:r>
              <a:rPr lang="en-GB" sz="1200" dirty="0" err="1">
                <a:solidFill>
                  <a:schemeClr val="tx1"/>
                </a:solidFill>
              </a:rPr>
              <a:t>vplyv</a:t>
            </a:r>
            <a:r>
              <a:rPr lang="en-GB" sz="1200" dirty="0">
                <a:solidFill>
                  <a:schemeClr val="tx1"/>
                </a:solidFill>
              </a:rPr>
              <a:t> </a:t>
            </a:r>
            <a:r>
              <a:rPr lang="en-GB" sz="1200" dirty="0" err="1">
                <a:solidFill>
                  <a:schemeClr val="tx1"/>
                </a:solidFill>
              </a:rPr>
              <a:t>na</a:t>
            </a:r>
            <a:r>
              <a:rPr lang="en-GB" sz="1200" dirty="0">
                <a:solidFill>
                  <a:schemeClr val="tx1"/>
                </a:solidFill>
              </a:rPr>
              <a:t> </a:t>
            </a:r>
            <a:r>
              <a:rPr lang="en-GB" sz="1200" dirty="0" err="1">
                <a:solidFill>
                  <a:schemeClr val="tx1"/>
                </a:solidFill>
              </a:rPr>
              <a:t>spoločnosť</a:t>
            </a:r>
            <a:r>
              <a:rPr lang="en-GB" sz="1200" dirty="0">
                <a:solidFill>
                  <a:schemeClr val="tx1"/>
                </a:solidFill>
              </a:rPr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FFBBC-AA22-FB4C-A742-55384FC9D98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60711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 err="1"/>
              <a:t>Kvantové</a:t>
            </a:r>
            <a:r>
              <a:rPr lang="en-GB" sz="1200" dirty="0"/>
              <a:t> </a:t>
            </a:r>
            <a:r>
              <a:rPr lang="en-GB" sz="1200" dirty="0" err="1"/>
              <a:t>počítače</a:t>
            </a:r>
            <a:r>
              <a:rPr lang="en-GB" sz="1200" dirty="0"/>
              <a:t> </a:t>
            </a:r>
            <a:r>
              <a:rPr lang="en-GB" sz="1200" dirty="0" err="1"/>
              <a:t>predstavujú</a:t>
            </a:r>
            <a:r>
              <a:rPr lang="en-GB" sz="1200" dirty="0"/>
              <a:t> </a:t>
            </a:r>
            <a:r>
              <a:rPr lang="en-GB" sz="1200" b="1" dirty="0" err="1"/>
              <a:t>významný</a:t>
            </a:r>
            <a:r>
              <a:rPr lang="en-GB" sz="1200" b="1" dirty="0"/>
              <a:t> </a:t>
            </a:r>
            <a:r>
              <a:rPr lang="en-GB" sz="1200" b="1" dirty="0" err="1"/>
              <a:t>pokrok</a:t>
            </a:r>
            <a:r>
              <a:rPr lang="en-GB" sz="1200" dirty="0"/>
              <a:t> </a:t>
            </a:r>
            <a:r>
              <a:rPr lang="en-GB" sz="1200" dirty="0" err="1"/>
              <a:t>vo</a:t>
            </a:r>
            <a:r>
              <a:rPr lang="en-GB" sz="1200" dirty="0"/>
              <a:t> </a:t>
            </a:r>
            <a:r>
              <a:rPr lang="en-GB" sz="1200" dirty="0" err="1"/>
              <a:t>výpočtovej</a:t>
            </a:r>
            <a:r>
              <a:rPr lang="en-GB" sz="1200" dirty="0"/>
              <a:t> </a:t>
            </a:r>
            <a:r>
              <a:rPr lang="en-GB" sz="1200" dirty="0" err="1"/>
              <a:t>technológii</a:t>
            </a:r>
            <a:r>
              <a:rPr lang="en-GB" sz="1200" dirty="0"/>
              <a:t>, </a:t>
            </a:r>
            <a:r>
              <a:rPr lang="en-GB" sz="1200" dirty="0" err="1"/>
              <a:t>prinášajú</a:t>
            </a:r>
            <a:r>
              <a:rPr lang="en-GB" sz="1200" dirty="0"/>
              <a:t> </a:t>
            </a:r>
            <a:r>
              <a:rPr lang="en-GB" sz="1200" b="1" dirty="0" err="1"/>
              <a:t>nové</a:t>
            </a:r>
            <a:r>
              <a:rPr lang="en-GB" sz="1200" b="1" dirty="0"/>
              <a:t> </a:t>
            </a:r>
            <a:r>
              <a:rPr lang="en-GB" sz="1200" b="1" dirty="0" err="1"/>
              <a:t>možnosti</a:t>
            </a:r>
            <a:r>
              <a:rPr lang="en-GB" sz="1200" dirty="0"/>
              <a:t> a </a:t>
            </a:r>
            <a:r>
              <a:rPr lang="en-GB" sz="1200" b="1" dirty="0" err="1"/>
              <a:t>výzvy</a:t>
            </a:r>
            <a:r>
              <a:rPr lang="en-GB" sz="1200" dirty="0"/>
              <a:t>.</a:t>
            </a:r>
          </a:p>
          <a:p>
            <a:r>
              <a:rPr lang="en-GB" sz="1200" dirty="0"/>
              <a:t>Ich </a:t>
            </a:r>
            <a:r>
              <a:rPr lang="en-GB" sz="1200" b="1" dirty="0" err="1"/>
              <a:t>budúcnosť</a:t>
            </a:r>
            <a:r>
              <a:rPr lang="en-GB" sz="1200" dirty="0"/>
              <a:t> </a:t>
            </a:r>
            <a:r>
              <a:rPr lang="en-GB" sz="1200" dirty="0" err="1"/>
              <a:t>závisí</a:t>
            </a:r>
            <a:r>
              <a:rPr lang="en-GB" sz="1200" dirty="0"/>
              <a:t> od </a:t>
            </a:r>
            <a:r>
              <a:rPr lang="en-GB" sz="1200" dirty="0" err="1"/>
              <a:t>úspešného</a:t>
            </a:r>
            <a:r>
              <a:rPr lang="en-GB" sz="1200" dirty="0"/>
              <a:t> </a:t>
            </a:r>
            <a:r>
              <a:rPr lang="en-GB" sz="1200" dirty="0" err="1"/>
              <a:t>riešenia</a:t>
            </a:r>
            <a:r>
              <a:rPr lang="en-GB" sz="1200" dirty="0"/>
              <a:t> </a:t>
            </a:r>
            <a:r>
              <a:rPr lang="en-GB" sz="1200" dirty="0" err="1"/>
              <a:t>technických</a:t>
            </a:r>
            <a:r>
              <a:rPr lang="en-GB" sz="1200" dirty="0"/>
              <a:t>, </a:t>
            </a:r>
            <a:r>
              <a:rPr lang="en-GB" sz="1200" dirty="0" err="1"/>
              <a:t>bezpečnostných</a:t>
            </a:r>
            <a:r>
              <a:rPr lang="en-GB" sz="1200" dirty="0"/>
              <a:t> a </a:t>
            </a:r>
            <a:r>
              <a:rPr lang="en-GB" sz="1200" dirty="0" err="1"/>
              <a:t>etických</a:t>
            </a:r>
            <a:r>
              <a:rPr lang="en-GB" sz="1200" dirty="0"/>
              <a:t> </a:t>
            </a:r>
            <a:r>
              <a:rPr lang="en-GB" sz="1200" b="1" dirty="0" err="1"/>
              <a:t>otázok</a:t>
            </a:r>
            <a:r>
              <a:rPr lang="en-GB" sz="1200" dirty="0"/>
              <a:t>.</a:t>
            </a:r>
          </a:p>
          <a:p>
            <a:r>
              <a:rPr lang="en-GB" sz="1200" b="1" dirty="0" err="1"/>
              <a:t>Výskum</a:t>
            </a:r>
            <a:r>
              <a:rPr lang="en-GB" sz="1200" dirty="0"/>
              <a:t> a </a:t>
            </a:r>
            <a:r>
              <a:rPr lang="en-GB" sz="1200" b="1" dirty="0" err="1"/>
              <a:t>vzdelávanie</a:t>
            </a:r>
            <a:r>
              <a:rPr lang="en-GB" sz="1200" dirty="0"/>
              <a:t> </a:t>
            </a:r>
            <a:r>
              <a:rPr lang="en-GB" sz="1200" dirty="0" err="1"/>
              <a:t>sú</a:t>
            </a:r>
            <a:r>
              <a:rPr lang="en-GB" sz="1200" dirty="0"/>
              <a:t> </a:t>
            </a:r>
            <a:r>
              <a:rPr lang="en-GB" sz="1200" dirty="0" err="1"/>
              <a:t>kľúčové</a:t>
            </a:r>
            <a:r>
              <a:rPr lang="en-GB" sz="1200" dirty="0"/>
              <a:t> pre </a:t>
            </a:r>
            <a:r>
              <a:rPr lang="en-GB" sz="1200" dirty="0" err="1"/>
              <a:t>plné</a:t>
            </a:r>
            <a:r>
              <a:rPr lang="en-GB" sz="1200" dirty="0"/>
              <a:t> </a:t>
            </a:r>
            <a:r>
              <a:rPr lang="en-GB" sz="1200" dirty="0" err="1"/>
              <a:t>využitie</a:t>
            </a:r>
            <a:r>
              <a:rPr lang="en-GB" sz="1200" dirty="0"/>
              <a:t> </a:t>
            </a:r>
            <a:r>
              <a:rPr lang="en-GB" sz="1200" dirty="0" err="1"/>
              <a:t>potenciálu</a:t>
            </a:r>
            <a:r>
              <a:rPr lang="en-GB" sz="1200" dirty="0"/>
              <a:t> </a:t>
            </a:r>
            <a:r>
              <a:rPr lang="en-GB" sz="1200" dirty="0" err="1"/>
              <a:t>kvantových</a:t>
            </a:r>
            <a:r>
              <a:rPr lang="en-GB" sz="1200" dirty="0"/>
              <a:t> </a:t>
            </a:r>
            <a:r>
              <a:rPr lang="en-GB" sz="1200" dirty="0" err="1"/>
              <a:t>počítačov</a:t>
            </a:r>
            <a:r>
              <a:rPr lang="en-GB" sz="1200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FFBBC-AA22-FB4C-A742-55384FC9D98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0074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 kvantových počítačoch som už niečo vedel z mojich obľúbených kanálov na platforme YouTube, preto ma aj táto téma zaujala.</a:t>
            </a:r>
          </a:p>
          <a:p>
            <a:pPr marL="171450" marR="0" lvl="0" indent="-1714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 zdrojoch videí týchto kanálov som objavil niektoré dobré zdroje</a:t>
            </a:r>
          </a:p>
          <a:p>
            <a:pPr marL="171450" marR="0" lvl="0" indent="-1714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Konferencia, IBM</a:t>
            </a:r>
          </a:p>
          <a:p>
            <a:pPr marL="171450" marR="0" lvl="0" indent="-1714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Internet</a:t>
            </a:r>
          </a:p>
          <a:p>
            <a:pPr marL="171450" marR="0" lvl="0" indent="-1714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Overovanie zdrojov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FFBBC-AA22-FB4C-A742-55384FC9D98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56505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FFBBC-AA22-FB4C-A742-55384FC9D98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100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 err="1">
                <a:solidFill>
                  <a:schemeClr val="tx1"/>
                </a:solidFill>
              </a:rPr>
              <a:t>Informačné</a:t>
            </a:r>
            <a:r>
              <a:rPr lang="en-GB" sz="1200" dirty="0">
                <a:solidFill>
                  <a:schemeClr val="tx1"/>
                </a:solidFill>
              </a:rPr>
              <a:t> </a:t>
            </a:r>
            <a:r>
              <a:rPr lang="en-GB" sz="1200" dirty="0" err="1">
                <a:solidFill>
                  <a:schemeClr val="tx1"/>
                </a:solidFill>
              </a:rPr>
              <a:t>technológie</a:t>
            </a:r>
            <a:r>
              <a:rPr lang="en-GB" sz="1200" dirty="0">
                <a:solidFill>
                  <a:schemeClr val="tx1"/>
                </a:solidFill>
              </a:rPr>
              <a:t> </a:t>
            </a:r>
            <a:r>
              <a:rPr lang="en-GB" sz="1200" dirty="0" err="1">
                <a:solidFill>
                  <a:schemeClr val="tx1"/>
                </a:solidFill>
              </a:rPr>
              <a:t>dominujú</a:t>
            </a:r>
            <a:r>
              <a:rPr lang="en-GB" sz="1200" dirty="0">
                <a:solidFill>
                  <a:schemeClr val="tx1"/>
                </a:solidFill>
              </a:rPr>
              <a:t> </a:t>
            </a:r>
            <a:r>
              <a:rPr lang="en-GB" sz="1200" dirty="0" err="1">
                <a:solidFill>
                  <a:schemeClr val="tx1"/>
                </a:solidFill>
              </a:rPr>
              <a:t>našej</a:t>
            </a:r>
            <a:r>
              <a:rPr lang="en-GB" sz="1200" dirty="0">
                <a:solidFill>
                  <a:schemeClr val="tx1"/>
                </a:solidFill>
              </a:rPr>
              <a:t> </a:t>
            </a:r>
            <a:r>
              <a:rPr lang="en-GB" sz="1200" dirty="0" err="1">
                <a:solidFill>
                  <a:schemeClr val="tx1"/>
                </a:solidFill>
              </a:rPr>
              <a:t>spoločnosti</a:t>
            </a:r>
            <a:r>
              <a:rPr lang="en-GB" sz="1200" dirty="0">
                <a:solidFill>
                  <a:schemeClr val="tx1"/>
                </a:solidFill>
              </a:rPr>
              <a:t>, </a:t>
            </a:r>
            <a:r>
              <a:rPr lang="en-GB" sz="1200" dirty="0" err="1">
                <a:solidFill>
                  <a:schemeClr val="tx1"/>
                </a:solidFill>
              </a:rPr>
              <a:t>kvantové</a:t>
            </a:r>
            <a:r>
              <a:rPr lang="en-GB" sz="1200" dirty="0">
                <a:solidFill>
                  <a:schemeClr val="tx1"/>
                </a:solidFill>
              </a:rPr>
              <a:t> </a:t>
            </a:r>
            <a:r>
              <a:rPr lang="en-GB" sz="1200" dirty="0" err="1">
                <a:solidFill>
                  <a:schemeClr val="tx1"/>
                </a:solidFill>
              </a:rPr>
              <a:t>počítače</a:t>
            </a:r>
            <a:r>
              <a:rPr lang="en-GB" sz="1200" dirty="0">
                <a:solidFill>
                  <a:schemeClr val="tx1"/>
                </a:solidFill>
              </a:rPr>
              <a:t> </a:t>
            </a:r>
            <a:r>
              <a:rPr lang="en-GB" sz="1200" dirty="0" err="1">
                <a:solidFill>
                  <a:schemeClr val="tx1"/>
                </a:solidFill>
              </a:rPr>
              <a:t>predstavujú</a:t>
            </a:r>
            <a:r>
              <a:rPr lang="en-GB" sz="1200" dirty="0">
                <a:solidFill>
                  <a:schemeClr val="tx1"/>
                </a:solidFill>
              </a:rPr>
              <a:t> </a:t>
            </a:r>
            <a:r>
              <a:rPr lang="en-GB" sz="1200" dirty="0" err="1">
                <a:solidFill>
                  <a:schemeClr val="tx1"/>
                </a:solidFill>
              </a:rPr>
              <a:t>revolúciu</a:t>
            </a:r>
            <a:r>
              <a:rPr lang="en-GB" sz="1200" dirty="0">
                <a:solidFill>
                  <a:schemeClr val="tx1"/>
                </a:solidFill>
              </a:rPr>
              <a:t> </a:t>
            </a:r>
            <a:r>
              <a:rPr lang="en-GB" sz="1200" dirty="0" err="1">
                <a:solidFill>
                  <a:schemeClr val="tx1"/>
                </a:solidFill>
              </a:rPr>
              <a:t>vo</a:t>
            </a:r>
            <a:r>
              <a:rPr lang="en-GB" sz="1200" dirty="0">
                <a:solidFill>
                  <a:schemeClr val="tx1"/>
                </a:solidFill>
              </a:rPr>
              <a:t> </a:t>
            </a:r>
            <a:r>
              <a:rPr lang="en-GB" sz="1200" dirty="0" err="1">
                <a:solidFill>
                  <a:schemeClr val="tx1"/>
                </a:solidFill>
              </a:rPr>
              <a:t>výpočtovej</a:t>
            </a:r>
            <a:r>
              <a:rPr lang="en-GB" sz="1200" dirty="0">
                <a:solidFill>
                  <a:schemeClr val="tx1"/>
                </a:solidFill>
              </a:rPr>
              <a:t> </a:t>
            </a:r>
            <a:r>
              <a:rPr lang="en-GB" sz="1200" dirty="0" err="1">
                <a:solidFill>
                  <a:schemeClr val="tx1"/>
                </a:solidFill>
              </a:rPr>
              <a:t>technológii</a:t>
            </a:r>
            <a:r>
              <a:rPr lang="en-GB" sz="1200" dirty="0">
                <a:solidFill>
                  <a:schemeClr val="tx1"/>
                </a:solidFill>
              </a:rPr>
              <a:t> s </a:t>
            </a:r>
            <a:r>
              <a:rPr lang="en-GB" sz="1200" dirty="0" err="1">
                <a:solidFill>
                  <a:schemeClr val="tx1"/>
                </a:solidFill>
              </a:rPr>
              <a:t>potenciálom</a:t>
            </a:r>
            <a:r>
              <a:rPr lang="en-GB" sz="1200" dirty="0">
                <a:solidFill>
                  <a:schemeClr val="tx1"/>
                </a:solidFill>
              </a:rPr>
              <a:t> </a:t>
            </a:r>
            <a:r>
              <a:rPr lang="en-GB" sz="1200" dirty="0" err="1">
                <a:solidFill>
                  <a:schemeClr val="tx1"/>
                </a:solidFill>
              </a:rPr>
              <a:t>zmeniť</a:t>
            </a:r>
            <a:r>
              <a:rPr lang="en-GB" sz="1200" dirty="0">
                <a:solidFill>
                  <a:schemeClr val="tx1"/>
                </a:solidFill>
              </a:rPr>
              <a:t> </a:t>
            </a:r>
            <a:r>
              <a:rPr lang="en-GB" sz="1200" dirty="0" err="1">
                <a:solidFill>
                  <a:schemeClr val="tx1"/>
                </a:solidFill>
              </a:rPr>
              <a:t>kryptografiu</a:t>
            </a:r>
            <a:r>
              <a:rPr lang="en-GB" sz="1200" dirty="0">
                <a:solidFill>
                  <a:schemeClr val="tx1"/>
                </a:solidFill>
              </a:rPr>
              <a:t>, </a:t>
            </a:r>
            <a:r>
              <a:rPr lang="en-GB" sz="1200" dirty="0" err="1">
                <a:solidFill>
                  <a:schemeClr val="tx1"/>
                </a:solidFill>
              </a:rPr>
              <a:t>optimalizáciu</a:t>
            </a:r>
            <a:r>
              <a:rPr lang="en-GB" sz="1200" dirty="0">
                <a:solidFill>
                  <a:schemeClr val="tx1"/>
                </a:solidFill>
              </a:rPr>
              <a:t> a </a:t>
            </a:r>
            <a:r>
              <a:rPr lang="en-GB" sz="1200" dirty="0" err="1">
                <a:solidFill>
                  <a:schemeClr val="tx1"/>
                </a:solidFill>
              </a:rPr>
              <a:t>simulácie</a:t>
            </a:r>
            <a:r>
              <a:rPr lang="en-GB" sz="1200" dirty="0">
                <a:solidFill>
                  <a:schemeClr val="tx1"/>
                </a:solidFill>
              </a:rPr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FFBBC-AA22-FB4C-A742-55384FC9D98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8544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1981</a:t>
            </a:r>
            <a:r>
              <a:rPr lang="en-GB" dirty="0"/>
              <a:t>: Richard Feynman </a:t>
            </a:r>
            <a:r>
              <a:rPr lang="en-GB" dirty="0" err="1"/>
              <a:t>predstavil</a:t>
            </a:r>
            <a:r>
              <a:rPr lang="en-GB" dirty="0"/>
              <a:t> </a:t>
            </a:r>
            <a:r>
              <a:rPr lang="en-GB" dirty="0" err="1"/>
              <a:t>myšlienku</a:t>
            </a:r>
            <a:r>
              <a:rPr lang="en-GB" dirty="0"/>
              <a:t> </a:t>
            </a:r>
            <a:r>
              <a:rPr lang="en-GB" dirty="0" err="1"/>
              <a:t>kvantových</a:t>
            </a:r>
            <a:r>
              <a:rPr lang="en-GB" dirty="0"/>
              <a:t> </a:t>
            </a:r>
            <a:r>
              <a:rPr lang="en-GB" dirty="0" err="1"/>
              <a:t>počítačov</a:t>
            </a:r>
            <a:r>
              <a:rPr lang="en-GB" dirty="0"/>
              <a:t>.</a:t>
            </a:r>
          </a:p>
          <a:p>
            <a:r>
              <a:rPr lang="en-GB" b="1" dirty="0"/>
              <a:t>1994</a:t>
            </a:r>
            <a:r>
              <a:rPr lang="en-GB" dirty="0"/>
              <a:t>: Peter Shor </a:t>
            </a:r>
            <a:r>
              <a:rPr lang="en-GB" dirty="0" err="1"/>
              <a:t>vyvinul</a:t>
            </a:r>
            <a:r>
              <a:rPr lang="en-GB" dirty="0"/>
              <a:t> </a:t>
            </a:r>
            <a:r>
              <a:rPr lang="en-GB" dirty="0" err="1"/>
              <a:t>algoritmus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efektívne</a:t>
            </a:r>
            <a:r>
              <a:rPr lang="en-GB" dirty="0"/>
              <a:t> </a:t>
            </a:r>
            <a:r>
              <a:rPr lang="en-GB" dirty="0" err="1"/>
              <a:t>faktorizovanie</a:t>
            </a:r>
            <a:r>
              <a:rPr lang="en-GB" dirty="0"/>
              <a:t> </a:t>
            </a:r>
            <a:r>
              <a:rPr lang="en-GB" dirty="0" err="1"/>
              <a:t>veľkých</a:t>
            </a:r>
            <a:r>
              <a:rPr lang="en-GB" dirty="0"/>
              <a:t> </a:t>
            </a:r>
            <a:r>
              <a:rPr lang="en-GB" dirty="0" err="1"/>
              <a:t>čísel</a:t>
            </a:r>
            <a:r>
              <a:rPr lang="en-GB" dirty="0"/>
              <a:t>, </a:t>
            </a:r>
            <a:r>
              <a:rPr lang="en-GB" dirty="0" err="1"/>
              <a:t>významné</a:t>
            </a:r>
            <a:r>
              <a:rPr lang="en-GB" dirty="0"/>
              <a:t> pre </a:t>
            </a:r>
            <a:r>
              <a:rPr lang="en-GB" dirty="0" err="1"/>
              <a:t>kryptografiu</a:t>
            </a:r>
            <a:r>
              <a:rPr lang="en-GB" dirty="0"/>
              <a:t>.</a:t>
            </a:r>
          </a:p>
          <a:p>
            <a:r>
              <a:rPr lang="en-GB" b="1" dirty="0" err="1"/>
              <a:t>História</a:t>
            </a:r>
            <a:r>
              <a:rPr lang="en-GB" dirty="0"/>
              <a:t>: </a:t>
            </a:r>
            <a:r>
              <a:rPr lang="en-GB" dirty="0" err="1"/>
              <a:t>Vývoj</a:t>
            </a:r>
            <a:r>
              <a:rPr lang="en-GB" dirty="0"/>
              <a:t> </a:t>
            </a:r>
            <a:r>
              <a:rPr lang="en-GB" dirty="0" err="1"/>
              <a:t>kvantových</a:t>
            </a:r>
            <a:r>
              <a:rPr lang="en-GB" dirty="0"/>
              <a:t> </a:t>
            </a:r>
            <a:r>
              <a:rPr lang="en-GB" dirty="0" err="1"/>
              <a:t>počítačov</a:t>
            </a:r>
            <a:r>
              <a:rPr lang="en-GB" dirty="0"/>
              <a:t> od </a:t>
            </a:r>
            <a:r>
              <a:rPr lang="en-GB" dirty="0" err="1"/>
              <a:t>teórie</a:t>
            </a:r>
            <a:r>
              <a:rPr lang="en-GB" dirty="0"/>
              <a:t> k </a:t>
            </a:r>
            <a:r>
              <a:rPr lang="en-GB" dirty="0" err="1"/>
              <a:t>prvým</a:t>
            </a:r>
            <a:r>
              <a:rPr lang="en-GB" dirty="0"/>
              <a:t> </a:t>
            </a:r>
            <a:r>
              <a:rPr lang="en-GB" dirty="0" err="1"/>
              <a:t>experimentálnym</a:t>
            </a:r>
            <a:r>
              <a:rPr lang="en-GB" dirty="0"/>
              <a:t> </a:t>
            </a:r>
            <a:r>
              <a:rPr lang="en-GB" dirty="0" err="1"/>
              <a:t>úspechom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FFBBC-AA22-FB4C-A742-55384FC9D98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9240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thaiDist"/>
            <a:r>
              <a:rPr lang="en-GB" b="1" i="0" dirty="0" err="1"/>
              <a:t>Superpozícia</a:t>
            </a:r>
            <a:r>
              <a:rPr lang="en-GB" b="0" i="0" dirty="0"/>
              <a:t>: </a:t>
            </a:r>
            <a:r>
              <a:rPr lang="en-GB" b="0" i="0" dirty="0" err="1"/>
              <a:t>Qubity</a:t>
            </a:r>
            <a:r>
              <a:rPr lang="en-GB" b="0" i="0" dirty="0"/>
              <a:t> </a:t>
            </a:r>
            <a:r>
              <a:rPr lang="en-GB" b="0" i="0" dirty="0" err="1"/>
              <a:t>môžu</a:t>
            </a:r>
            <a:r>
              <a:rPr lang="en-GB" b="0" i="0" dirty="0"/>
              <a:t> </a:t>
            </a:r>
            <a:r>
              <a:rPr lang="en-GB" b="0" i="0" dirty="0" err="1"/>
              <a:t>byť</a:t>
            </a:r>
            <a:r>
              <a:rPr lang="en-GB" b="0" i="0" dirty="0"/>
              <a:t> </a:t>
            </a:r>
          </a:p>
          <a:p>
            <a:pPr lvl="0" algn="thaiDist"/>
            <a:r>
              <a:rPr lang="en-GB" b="0" i="0" dirty="0"/>
              <a:t>v </a:t>
            </a:r>
            <a:r>
              <a:rPr lang="en-GB" b="0" i="0" dirty="0" err="1"/>
              <a:t>kombinácii</a:t>
            </a:r>
            <a:r>
              <a:rPr lang="en-GB" b="0" i="0" dirty="0"/>
              <a:t> </a:t>
            </a:r>
            <a:r>
              <a:rPr lang="en-GB" b="0" i="0" dirty="0" err="1"/>
              <a:t>rôznych</a:t>
            </a:r>
            <a:r>
              <a:rPr lang="en-GB" b="0" i="0" dirty="0"/>
              <a:t> </a:t>
            </a:r>
            <a:r>
              <a:rPr lang="en-GB" b="0" i="0" dirty="0" err="1"/>
              <a:t>stavov</a:t>
            </a:r>
            <a:r>
              <a:rPr lang="en-GB" b="0" i="0" dirty="0"/>
              <a:t>, </a:t>
            </a:r>
            <a:r>
              <a:rPr lang="en-GB" b="0" i="0" dirty="0" err="1"/>
              <a:t>umožňuje</a:t>
            </a:r>
            <a:r>
              <a:rPr lang="en-GB" b="0" i="0" dirty="0"/>
              <a:t> </a:t>
            </a:r>
            <a:r>
              <a:rPr lang="en-GB" b="0" i="0" dirty="0" err="1"/>
              <a:t>paralelné</a:t>
            </a:r>
            <a:r>
              <a:rPr lang="en-GB" b="0" i="0" dirty="0"/>
              <a:t> </a:t>
            </a:r>
            <a:r>
              <a:rPr lang="en-GB" b="0" i="0" dirty="0" err="1"/>
              <a:t>vykonávanie</a:t>
            </a:r>
            <a:r>
              <a:rPr lang="en-GB" b="0" i="0" dirty="0"/>
              <a:t> </a:t>
            </a:r>
            <a:r>
              <a:rPr lang="en-GB" b="0" i="0" dirty="0" err="1"/>
              <a:t>operácií</a:t>
            </a:r>
            <a:endParaRPr lang="en-GB" b="0" i="0" dirty="0"/>
          </a:p>
          <a:p>
            <a:pPr lvl="0" algn="thaiDist"/>
            <a:endParaRPr lang="en-GB" b="0" i="0" dirty="0"/>
          </a:p>
          <a:p>
            <a:pPr marL="0" marR="0" lvl="0" indent="0" algn="thai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i="0" dirty="0" err="1"/>
              <a:t>Prepletenosť</a:t>
            </a:r>
            <a:r>
              <a:rPr lang="en-GB" b="0" i="0" dirty="0"/>
              <a:t>: </a:t>
            </a:r>
            <a:r>
              <a:rPr lang="en-GB" b="0" i="0" dirty="0" err="1"/>
              <a:t>Kvantové</a:t>
            </a:r>
            <a:r>
              <a:rPr lang="en-GB" b="0" i="0" dirty="0"/>
              <a:t> </a:t>
            </a:r>
            <a:r>
              <a:rPr lang="en-GB" b="0" i="0" dirty="0" err="1"/>
              <a:t>častice</a:t>
            </a:r>
            <a:r>
              <a:rPr lang="en-GB" b="0" i="0" dirty="0"/>
              <a:t> </a:t>
            </a:r>
            <a:r>
              <a:rPr lang="en-GB" b="0" i="0" dirty="0" err="1"/>
              <a:t>sú</a:t>
            </a:r>
            <a:r>
              <a:rPr lang="en-GB" b="0" i="0" dirty="0"/>
              <a:t> </a:t>
            </a:r>
            <a:r>
              <a:rPr lang="en-GB" b="0" i="0" dirty="0" err="1"/>
              <a:t>vzájomne</a:t>
            </a:r>
            <a:r>
              <a:rPr lang="en-GB" b="0" i="0" dirty="0"/>
              <a:t> </a:t>
            </a:r>
            <a:r>
              <a:rPr lang="en-GB" b="0" i="0" dirty="0" err="1"/>
              <a:t>prepojené</a:t>
            </a:r>
            <a:r>
              <a:rPr lang="en-GB" b="0" i="0" dirty="0"/>
              <a:t>, </a:t>
            </a:r>
            <a:r>
              <a:rPr lang="en-GB" b="0" i="0" dirty="0" err="1"/>
              <a:t>poskytuje</a:t>
            </a:r>
            <a:r>
              <a:rPr lang="en-GB" b="0" i="0" dirty="0"/>
              <a:t> </a:t>
            </a:r>
            <a:r>
              <a:rPr lang="en-GB" b="0" i="0" dirty="0" err="1"/>
              <a:t>paralelnú</a:t>
            </a:r>
            <a:r>
              <a:rPr lang="en-GB" b="0" i="0" dirty="0"/>
              <a:t> </a:t>
            </a:r>
            <a:r>
              <a:rPr lang="en-GB" b="0" i="0" dirty="0" err="1"/>
              <a:t>výpočtovú</a:t>
            </a:r>
            <a:r>
              <a:rPr lang="en-GB" b="0" i="0" dirty="0"/>
              <a:t> </a:t>
            </a:r>
            <a:r>
              <a:rPr lang="en-GB" b="0" i="0" dirty="0" err="1"/>
              <a:t>silu</a:t>
            </a:r>
            <a:r>
              <a:rPr lang="en-GB" b="0" i="0" dirty="0"/>
              <a:t>.</a:t>
            </a:r>
          </a:p>
          <a:p>
            <a:pPr marL="0" marR="0" lvl="0" indent="0" algn="thai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i="0" dirty="0"/>
          </a:p>
          <a:p>
            <a:pPr marL="0" marR="0" lvl="0" indent="0" algn="thai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i="0" dirty="0" err="1"/>
              <a:t>Zrážková</a:t>
            </a:r>
            <a:r>
              <a:rPr lang="en-GB" b="1" i="0" dirty="0"/>
              <a:t> </a:t>
            </a:r>
            <a:r>
              <a:rPr lang="en-GB" b="1" i="0" dirty="0" err="1"/>
              <a:t>pravdepodobnosť</a:t>
            </a:r>
            <a:r>
              <a:rPr lang="en-GB" b="0" i="0" dirty="0"/>
              <a:t>: </a:t>
            </a:r>
            <a:r>
              <a:rPr lang="en-GB" b="0" i="0" dirty="0" err="1"/>
              <a:t>Pravdepodobnostné</a:t>
            </a:r>
            <a:r>
              <a:rPr lang="en-GB" b="0" i="0" dirty="0"/>
              <a:t> </a:t>
            </a:r>
            <a:r>
              <a:rPr lang="en-GB" b="0" i="0" dirty="0" err="1"/>
              <a:t>správanie</a:t>
            </a:r>
            <a:r>
              <a:rPr lang="en-GB" b="0" i="0" dirty="0"/>
              <a:t> </a:t>
            </a:r>
            <a:r>
              <a:rPr lang="en-GB" b="0" i="0" dirty="0" err="1"/>
              <a:t>kvantových</a:t>
            </a:r>
            <a:r>
              <a:rPr lang="en-GB" b="0" i="0" dirty="0"/>
              <a:t> </a:t>
            </a:r>
            <a:r>
              <a:rPr lang="en-GB" b="0" i="0" dirty="0" err="1"/>
              <a:t>častíc</a:t>
            </a:r>
            <a:r>
              <a:rPr lang="en-GB" b="0" i="0" dirty="0"/>
              <a:t>.</a:t>
            </a:r>
          </a:p>
          <a:p>
            <a:pPr marL="0" marR="0" lvl="0" indent="0" algn="thai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i="0" dirty="0"/>
          </a:p>
          <a:p>
            <a:pPr marL="0" marR="0" lvl="0" indent="0" algn="thai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i="0" dirty="0" err="1"/>
              <a:t>Heisenbergov</a:t>
            </a:r>
            <a:r>
              <a:rPr lang="en-GB" b="1" i="0" dirty="0"/>
              <a:t> </a:t>
            </a:r>
            <a:r>
              <a:rPr lang="en-GB" b="1" i="0" dirty="0" err="1"/>
              <a:t>princíp</a:t>
            </a:r>
            <a:r>
              <a:rPr lang="en-GB" b="1" i="0" dirty="0"/>
              <a:t> </a:t>
            </a:r>
            <a:r>
              <a:rPr lang="en-GB" b="1" i="0" dirty="0" err="1"/>
              <a:t>neurčitosti</a:t>
            </a:r>
            <a:r>
              <a:rPr lang="en-GB" b="0" i="0" dirty="0"/>
              <a:t>: </a:t>
            </a:r>
            <a:r>
              <a:rPr lang="en-GB" b="0" i="0" dirty="0" err="1"/>
              <a:t>Neurčitosť</a:t>
            </a:r>
            <a:r>
              <a:rPr lang="en-GB" b="0" i="0" dirty="0"/>
              <a:t> v </a:t>
            </a:r>
            <a:r>
              <a:rPr lang="en-GB" b="0" i="0" dirty="0" err="1"/>
              <a:t>meraniach</a:t>
            </a:r>
            <a:r>
              <a:rPr lang="en-GB" b="0" i="0" dirty="0"/>
              <a:t> </a:t>
            </a:r>
            <a:r>
              <a:rPr lang="en-GB" b="0" i="0" dirty="0" err="1"/>
              <a:t>polohy</a:t>
            </a:r>
            <a:r>
              <a:rPr lang="en-GB" b="0" i="0" dirty="0"/>
              <a:t> a </a:t>
            </a:r>
            <a:r>
              <a:rPr lang="en-GB" b="0" i="0" dirty="0" err="1"/>
              <a:t>hybnosti</a:t>
            </a:r>
            <a:r>
              <a:rPr lang="en-GB" b="0" i="0" dirty="0"/>
              <a:t> </a:t>
            </a:r>
            <a:r>
              <a:rPr lang="en-GB" b="0" i="0" dirty="0" err="1"/>
              <a:t>kvantových</a:t>
            </a:r>
            <a:r>
              <a:rPr lang="en-GB" b="0" i="0" dirty="0"/>
              <a:t> </a:t>
            </a:r>
            <a:r>
              <a:rPr lang="en-GB" b="0" i="0" dirty="0" err="1"/>
              <a:t>častíc</a:t>
            </a:r>
            <a:r>
              <a:rPr lang="en-GB" b="0" i="0" dirty="0"/>
              <a:t>.</a:t>
            </a:r>
            <a:endParaRPr lang="en-US" dirty="0"/>
          </a:p>
          <a:p>
            <a:pPr marL="0" marR="0" lvl="0" indent="0" algn="thai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thai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0" algn="thaiDist"/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FFBBC-AA22-FB4C-A742-55384FC9D98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743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dirty="0" err="1">
                <a:effectLst/>
              </a:rPr>
              <a:t>Rýchlosť</a:t>
            </a:r>
            <a:r>
              <a:rPr lang="en-GB" sz="1200" b="1" dirty="0">
                <a:effectLst/>
              </a:rPr>
              <a:t>:</a:t>
            </a:r>
            <a:r>
              <a:rPr lang="en-GB" sz="1200" dirty="0"/>
              <a:t> </a:t>
            </a:r>
            <a:r>
              <a:rPr lang="en-GB" sz="1200" dirty="0" err="1"/>
              <a:t>Riešenie</a:t>
            </a:r>
            <a:r>
              <a:rPr lang="en-GB" sz="1200" dirty="0"/>
              <a:t> </a:t>
            </a:r>
            <a:r>
              <a:rPr lang="en-GB" sz="1200" dirty="0" err="1"/>
              <a:t>určitých</a:t>
            </a:r>
            <a:r>
              <a:rPr lang="en-GB" sz="1200" dirty="0"/>
              <a:t> </a:t>
            </a:r>
            <a:r>
              <a:rPr lang="en-GB" sz="1200" dirty="0" err="1"/>
              <a:t>problémov</a:t>
            </a:r>
            <a:r>
              <a:rPr lang="en-GB" sz="1200" dirty="0"/>
              <a:t> </a:t>
            </a:r>
            <a:r>
              <a:rPr lang="en-GB" sz="1200" dirty="0" err="1"/>
              <a:t>rýchlejšie</a:t>
            </a:r>
            <a:r>
              <a:rPr lang="en-GB" sz="1200" dirty="0"/>
              <a:t> </a:t>
            </a:r>
            <a:r>
              <a:rPr lang="en-GB" sz="1200" dirty="0" err="1"/>
              <a:t>ako</a:t>
            </a:r>
            <a:r>
              <a:rPr lang="en-GB" sz="1200" dirty="0"/>
              <a:t> </a:t>
            </a:r>
            <a:r>
              <a:rPr lang="en-GB" sz="1200" dirty="0" err="1"/>
              <a:t>klasické</a:t>
            </a:r>
            <a:r>
              <a:rPr lang="en-GB" sz="1200" dirty="0"/>
              <a:t> </a:t>
            </a:r>
            <a:r>
              <a:rPr lang="en-GB" sz="1200" dirty="0" err="1"/>
              <a:t>počítače</a:t>
            </a:r>
            <a:r>
              <a:rPr lang="en-GB" sz="1200" dirty="0"/>
              <a:t>.</a:t>
            </a:r>
          </a:p>
          <a:p>
            <a:r>
              <a:rPr lang="en-GB" sz="1200" b="1" dirty="0" err="1">
                <a:effectLst/>
              </a:rPr>
              <a:t>Aplikácie</a:t>
            </a:r>
            <a:r>
              <a:rPr lang="en-GB" sz="1200" b="1" dirty="0">
                <a:effectLst/>
              </a:rPr>
              <a:t>:</a:t>
            </a:r>
            <a:r>
              <a:rPr lang="en-GB" sz="1200" dirty="0"/>
              <a:t> </a:t>
            </a:r>
            <a:r>
              <a:rPr lang="en-GB" sz="1200" dirty="0" err="1"/>
              <a:t>Kryptografia</a:t>
            </a:r>
            <a:r>
              <a:rPr lang="en-GB" sz="1200" dirty="0"/>
              <a:t>, </a:t>
            </a:r>
            <a:r>
              <a:rPr lang="en-GB" sz="1200" dirty="0" err="1"/>
              <a:t>chemické</a:t>
            </a:r>
            <a:r>
              <a:rPr lang="en-GB" sz="1200" dirty="0"/>
              <a:t> a </a:t>
            </a:r>
            <a:r>
              <a:rPr lang="en-GB" sz="1200" dirty="0" err="1"/>
              <a:t>biologické</a:t>
            </a:r>
            <a:r>
              <a:rPr lang="en-GB" sz="1200" dirty="0"/>
              <a:t> </a:t>
            </a:r>
            <a:r>
              <a:rPr lang="en-GB" sz="1200" dirty="0" err="1"/>
              <a:t>simulácie</a:t>
            </a:r>
            <a:r>
              <a:rPr lang="en-GB" sz="1200" dirty="0"/>
              <a:t>, </a:t>
            </a:r>
            <a:r>
              <a:rPr lang="en-GB" sz="1200" dirty="0" err="1"/>
              <a:t>optimalizácia</a:t>
            </a:r>
            <a:r>
              <a:rPr lang="en-GB" sz="1200" dirty="0"/>
              <a:t>, </a:t>
            </a:r>
            <a:r>
              <a:rPr lang="en-GB" sz="1200" dirty="0" err="1"/>
              <a:t>umelá</a:t>
            </a:r>
            <a:r>
              <a:rPr lang="en-GB" sz="1200" dirty="0"/>
              <a:t> </a:t>
            </a:r>
            <a:r>
              <a:rPr lang="en-GB" sz="1200" dirty="0" err="1"/>
              <a:t>inteligencia</a:t>
            </a:r>
            <a:r>
              <a:rPr lang="en-GB" sz="1200" dirty="0"/>
              <a:t>.</a:t>
            </a:r>
          </a:p>
          <a:p>
            <a:r>
              <a:rPr lang="en-GB" sz="1200" b="1" dirty="0" err="1">
                <a:effectLst/>
              </a:rPr>
              <a:t>Výkonnosť</a:t>
            </a:r>
            <a:r>
              <a:rPr lang="en-GB" sz="1200" b="1" dirty="0">
                <a:effectLst/>
              </a:rPr>
              <a:t>:</a:t>
            </a:r>
            <a:r>
              <a:rPr lang="en-GB" sz="1200" dirty="0"/>
              <a:t> </a:t>
            </a:r>
            <a:r>
              <a:rPr lang="en-GB" sz="1200" dirty="0" err="1"/>
              <a:t>Neuveriteľná</a:t>
            </a:r>
            <a:r>
              <a:rPr lang="en-GB" sz="1200" dirty="0"/>
              <a:t> </a:t>
            </a:r>
            <a:r>
              <a:rPr lang="en-GB" sz="1200" dirty="0" err="1"/>
              <a:t>výpočtová</a:t>
            </a:r>
            <a:r>
              <a:rPr lang="en-GB" sz="1200" dirty="0"/>
              <a:t> </a:t>
            </a:r>
            <a:r>
              <a:rPr lang="en-GB" sz="1200" dirty="0" err="1"/>
              <a:t>sila</a:t>
            </a:r>
            <a:r>
              <a:rPr lang="en-GB" sz="1200" dirty="0"/>
              <a:t> </a:t>
            </a:r>
            <a:r>
              <a:rPr lang="en-GB" sz="1200" dirty="0" err="1"/>
              <a:t>vďaka</a:t>
            </a:r>
            <a:r>
              <a:rPr lang="en-GB" sz="1200" dirty="0"/>
              <a:t> </a:t>
            </a:r>
            <a:r>
              <a:rPr lang="en-GB" sz="1200" dirty="0" err="1"/>
              <a:t>superpozícii</a:t>
            </a:r>
            <a:r>
              <a:rPr lang="en-GB" sz="1200" dirty="0"/>
              <a:t> a </a:t>
            </a:r>
            <a:r>
              <a:rPr lang="en-GB" sz="1200" dirty="0" err="1"/>
              <a:t>prepletenosti</a:t>
            </a:r>
            <a:r>
              <a:rPr lang="en-GB" sz="1200" dirty="0"/>
              <a:t> </a:t>
            </a:r>
            <a:r>
              <a:rPr lang="en-GB" sz="1200" dirty="0" err="1"/>
              <a:t>qubitov</a:t>
            </a:r>
            <a:r>
              <a:rPr lang="en-GB" sz="1200" dirty="0"/>
              <a:t>.</a:t>
            </a:r>
            <a:br>
              <a:rPr lang="en-GB" sz="1200" dirty="0"/>
            </a:br>
            <a:endParaRPr lang="en-GB" sz="12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FFBBC-AA22-FB4C-A742-55384FC9D98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22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dirty="0" err="1"/>
              <a:t>Technické</a:t>
            </a:r>
            <a:r>
              <a:rPr lang="en-GB" sz="1200" b="1" dirty="0"/>
              <a:t> </a:t>
            </a:r>
            <a:r>
              <a:rPr lang="en-GB" sz="1200" b="1" dirty="0" err="1"/>
              <a:t>obmedzenia</a:t>
            </a:r>
            <a:r>
              <a:rPr lang="en-GB" sz="1200" b="1" dirty="0"/>
              <a:t>:</a:t>
            </a:r>
            <a:r>
              <a:rPr lang="en-GB" sz="1200" dirty="0"/>
              <a:t> </a:t>
            </a:r>
            <a:r>
              <a:rPr lang="en-GB" sz="1200" dirty="0" err="1"/>
              <a:t>Chyby</a:t>
            </a:r>
            <a:r>
              <a:rPr lang="en-GB" sz="1200" dirty="0"/>
              <a:t> v </a:t>
            </a:r>
            <a:r>
              <a:rPr lang="en-GB" sz="1200" dirty="0" err="1"/>
              <a:t>kvantovom</a:t>
            </a:r>
            <a:r>
              <a:rPr lang="en-GB" sz="1200" dirty="0"/>
              <a:t> </a:t>
            </a:r>
            <a:r>
              <a:rPr lang="en-GB" sz="1200" dirty="0" err="1"/>
              <a:t>hardvéri</a:t>
            </a:r>
            <a:r>
              <a:rPr lang="en-GB" sz="1200" dirty="0"/>
              <a:t>, </a:t>
            </a:r>
            <a:r>
              <a:rPr lang="en-GB" sz="1200" dirty="0" err="1"/>
              <a:t>nedostatok</a:t>
            </a:r>
            <a:r>
              <a:rPr lang="en-GB" sz="1200" dirty="0"/>
              <a:t> </a:t>
            </a:r>
            <a:r>
              <a:rPr lang="en-GB" sz="1200" dirty="0" err="1"/>
              <a:t>škálovateľnosti</a:t>
            </a:r>
            <a:r>
              <a:rPr lang="en-GB" sz="1200" dirty="0"/>
              <a:t>.</a:t>
            </a:r>
          </a:p>
          <a:p>
            <a:r>
              <a:rPr lang="en-GB" sz="1200" b="1" dirty="0" err="1"/>
              <a:t>Algoritmy</a:t>
            </a:r>
            <a:r>
              <a:rPr lang="en-GB" sz="1200" b="1" dirty="0"/>
              <a:t>:</a:t>
            </a:r>
            <a:r>
              <a:rPr lang="en-GB" sz="1200" dirty="0"/>
              <a:t> </a:t>
            </a:r>
            <a:r>
              <a:rPr lang="en-GB" sz="1200" dirty="0" err="1"/>
              <a:t>Náročnosť</a:t>
            </a:r>
            <a:r>
              <a:rPr lang="en-GB" sz="1200" dirty="0"/>
              <a:t> </a:t>
            </a:r>
            <a:r>
              <a:rPr lang="en-GB" sz="1200" dirty="0" err="1"/>
              <a:t>vývoja</a:t>
            </a:r>
            <a:r>
              <a:rPr lang="en-GB" sz="1200" dirty="0"/>
              <a:t> </a:t>
            </a:r>
            <a:r>
              <a:rPr lang="en-GB" sz="1200" dirty="0" err="1"/>
              <a:t>efektívnych</a:t>
            </a:r>
            <a:r>
              <a:rPr lang="en-GB" sz="1200" dirty="0"/>
              <a:t> </a:t>
            </a:r>
            <a:r>
              <a:rPr lang="en-GB" sz="1200" dirty="0" err="1"/>
              <a:t>kvantových</a:t>
            </a:r>
            <a:r>
              <a:rPr lang="en-GB" sz="1200" dirty="0"/>
              <a:t> </a:t>
            </a:r>
            <a:r>
              <a:rPr lang="en-GB" sz="1200" dirty="0" err="1"/>
              <a:t>algoritmov</a:t>
            </a:r>
            <a:r>
              <a:rPr lang="en-GB" sz="1200" dirty="0"/>
              <a:t>.</a:t>
            </a:r>
          </a:p>
          <a:p>
            <a:r>
              <a:rPr lang="en-GB" sz="1200" b="1" dirty="0" err="1"/>
              <a:t>Budúcnosť</a:t>
            </a:r>
            <a:r>
              <a:rPr lang="en-GB" sz="1200" b="1" dirty="0"/>
              <a:t>:</a:t>
            </a:r>
            <a:r>
              <a:rPr lang="en-GB" sz="1200" dirty="0"/>
              <a:t> </a:t>
            </a:r>
            <a:r>
              <a:rPr lang="en-GB" sz="1200" dirty="0" err="1"/>
              <a:t>Potenciál</a:t>
            </a:r>
            <a:r>
              <a:rPr lang="en-GB" sz="1200" dirty="0"/>
              <a:t> pre </a:t>
            </a:r>
            <a:r>
              <a:rPr lang="en-GB" sz="1200" dirty="0" err="1"/>
              <a:t>technologické</a:t>
            </a:r>
            <a:r>
              <a:rPr lang="en-GB" sz="1200" dirty="0"/>
              <a:t> </a:t>
            </a:r>
            <a:r>
              <a:rPr lang="en-GB" sz="1200" dirty="0" err="1"/>
              <a:t>inovácie</a:t>
            </a:r>
            <a:r>
              <a:rPr lang="en-GB" sz="1200" dirty="0"/>
              <a:t> a </a:t>
            </a:r>
            <a:r>
              <a:rPr lang="en-GB" sz="1200" dirty="0" err="1"/>
              <a:t>riešenie</a:t>
            </a:r>
            <a:r>
              <a:rPr lang="en-GB" sz="1200" dirty="0"/>
              <a:t> </a:t>
            </a:r>
            <a:r>
              <a:rPr lang="en-GB" sz="1200" dirty="0" err="1"/>
              <a:t>komplexných</a:t>
            </a:r>
            <a:r>
              <a:rPr lang="en-GB" sz="1200" dirty="0"/>
              <a:t> </a:t>
            </a:r>
            <a:r>
              <a:rPr lang="en-GB" sz="1200" dirty="0" err="1"/>
              <a:t>problémov</a:t>
            </a:r>
            <a:r>
              <a:rPr lang="en-GB" sz="1200" dirty="0"/>
              <a:t>.</a:t>
            </a:r>
          </a:p>
          <a:p>
            <a:endParaRPr lang="en-GB" sz="12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FFBBC-AA22-FB4C-A742-55384FC9D98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60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dirty="0" err="1"/>
              <a:t>Shorov</a:t>
            </a:r>
            <a:r>
              <a:rPr lang="en-GB" sz="1200" b="1" dirty="0"/>
              <a:t> </a:t>
            </a:r>
            <a:r>
              <a:rPr lang="en-GB" sz="1200" b="1" dirty="0" err="1"/>
              <a:t>algoritmus</a:t>
            </a:r>
            <a:r>
              <a:rPr lang="en-GB" sz="1200" b="1" dirty="0"/>
              <a:t>:</a:t>
            </a:r>
            <a:r>
              <a:rPr lang="en-GB" sz="1200" dirty="0"/>
              <a:t> </a:t>
            </a:r>
            <a:r>
              <a:rPr lang="en-GB" sz="1200" dirty="0" err="1"/>
              <a:t>Faktorizácia</a:t>
            </a:r>
            <a:r>
              <a:rPr lang="en-GB" sz="1200" dirty="0"/>
              <a:t> </a:t>
            </a:r>
            <a:r>
              <a:rPr lang="en-GB" sz="1200" dirty="0" err="1"/>
              <a:t>veľkých</a:t>
            </a:r>
            <a:r>
              <a:rPr lang="en-GB" sz="1200" dirty="0"/>
              <a:t> </a:t>
            </a:r>
            <a:r>
              <a:rPr lang="en-GB" sz="1200" dirty="0" err="1"/>
              <a:t>čísel</a:t>
            </a:r>
            <a:r>
              <a:rPr lang="en-GB" sz="1200" dirty="0"/>
              <a:t>, </a:t>
            </a:r>
            <a:r>
              <a:rPr lang="en-GB" sz="1200" dirty="0" err="1"/>
              <a:t>hrozba</a:t>
            </a:r>
            <a:r>
              <a:rPr lang="en-GB" sz="1200" dirty="0"/>
              <a:t> pre RSA </a:t>
            </a:r>
            <a:r>
              <a:rPr lang="en-GB" sz="1200" dirty="0" err="1"/>
              <a:t>kryptografiu</a:t>
            </a:r>
            <a:r>
              <a:rPr lang="en-GB" sz="1200" dirty="0"/>
              <a:t>.</a:t>
            </a:r>
          </a:p>
          <a:p>
            <a:r>
              <a:rPr lang="en-GB" sz="1200" b="1" dirty="0" err="1"/>
              <a:t>Groverov</a:t>
            </a:r>
            <a:r>
              <a:rPr lang="en-GB" sz="1200" b="1" dirty="0"/>
              <a:t> </a:t>
            </a:r>
            <a:r>
              <a:rPr lang="en-GB" sz="1200" b="1" dirty="0" err="1"/>
              <a:t>algoritmus</a:t>
            </a:r>
            <a:r>
              <a:rPr lang="en-GB" sz="1200" b="1" dirty="0"/>
              <a:t>:</a:t>
            </a:r>
            <a:r>
              <a:rPr lang="en-GB" sz="1200" dirty="0"/>
              <a:t> </a:t>
            </a:r>
            <a:r>
              <a:rPr lang="en-GB" sz="1200" dirty="0" err="1"/>
              <a:t>Vyhľadávanie</a:t>
            </a:r>
            <a:r>
              <a:rPr lang="en-GB" sz="1200" dirty="0"/>
              <a:t> v </a:t>
            </a:r>
            <a:r>
              <a:rPr lang="en-GB" sz="1200" dirty="0" err="1"/>
              <a:t>nezoradených</a:t>
            </a:r>
            <a:r>
              <a:rPr lang="en-GB" sz="1200" dirty="0"/>
              <a:t> </a:t>
            </a:r>
            <a:r>
              <a:rPr lang="en-GB" sz="1200" dirty="0" err="1"/>
              <a:t>databázach</a:t>
            </a:r>
            <a:r>
              <a:rPr lang="en-GB" sz="1200" dirty="0"/>
              <a:t>, </a:t>
            </a:r>
            <a:r>
              <a:rPr lang="en-GB" sz="1200" dirty="0" err="1"/>
              <a:t>zvýšenie</a:t>
            </a:r>
            <a:r>
              <a:rPr lang="en-GB" sz="1200" dirty="0"/>
              <a:t> </a:t>
            </a:r>
            <a:r>
              <a:rPr lang="en-GB" sz="1200" dirty="0" err="1"/>
              <a:t>efektivity</a:t>
            </a:r>
            <a:r>
              <a:rPr lang="en-GB" sz="1200" dirty="0"/>
              <a:t> </a:t>
            </a:r>
            <a:r>
              <a:rPr lang="en-GB" sz="1200" dirty="0" err="1"/>
              <a:t>vyhľadávania</a:t>
            </a:r>
            <a:r>
              <a:rPr lang="en-GB" sz="1200" dirty="0"/>
              <a:t>.</a:t>
            </a:r>
          </a:p>
          <a:p>
            <a:r>
              <a:rPr lang="en-GB" sz="1200" b="1" dirty="0" err="1"/>
              <a:t>Význam</a:t>
            </a:r>
            <a:r>
              <a:rPr lang="en-GB" sz="1200" b="1" dirty="0"/>
              <a:t>:</a:t>
            </a:r>
            <a:r>
              <a:rPr lang="en-GB" sz="1200" dirty="0"/>
              <a:t> </a:t>
            </a:r>
            <a:r>
              <a:rPr lang="en-GB" sz="1200" dirty="0" err="1"/>
              <a:t>Umožňujú</a:t>
            </a:r>
            <a:r>
              <a:rPr lang="en-GB" sz="1200" dirty="0"/>
              <a:t> </a:t>
            </a:r>
            <a:r>
              <a:rPr lang="en-GB" sz="1200" dirty="0" err="1"/>
              <a:t>riešenie</a:t>
            </a:r>
            <a:r>
              <a:rPr lang="en-GB" sz="1200" dirty="0"/>
              <a:t> </a:t>
            </a:r>
            <a:r>
              <a:rPr lang="en-GB" sz="1200" dirty="0" err="1"/>
              <a:t>problémov</a:t>
            </a:r>
            <a:r>
              <a:rPr lang="en-GB" sz="1200" dirty="0"/>
              <a:t>, </a:t>
            </a:r>
            <a:r>
              <a:rPr lang="en-GB" sz="1200" dirty="0" err="1"/>
              <a:t>ktoré</a:t>
            </a:r>
            <a:r>
              <a:rPr lang="en-GB" sz="1200" dirty="0"/>
              <a:t> </a:t>
            </a:r>
            <a:r>
              <a:rPr lang="en-GB" sz="1200" dirty="0" err="1"/>
              <a:t>sú</a:t>
            </a:r>
            <a:r>
              <a:rPr lang="en-GB" sz="1200" dirty="0"/>
              <a:t> pre </a:t>
            </a:r>
            <a:r>
              <a:rPr lang="en-GB" sz="1200" dirty="0" err="1"/>
              <a:t>klasické</a:t>
            </a:r>
            <a:r>
              <a:rPr lang="en-GB" sz="1200" dirty="0"/>
              <a:t> </a:t>
            </a:r>
            <a:r>
              <a:rPr lang="en-GB" sz="1200" dirty="0" err="1"/>
              <a:t>algoritmy</a:t>
            </a:r>
            <a:r>
              <a:rPr lang="en-GB" sz="1200" dirty="0"/>
              <a:t> </a:t>
            </a:r>
            <a:r>
              <a:rPr lang="en-GB" sz="1200" dirty="0" err="1"/>
              <a:t>nepraktické</a:t>
            </a:r>
            <a:r>
              <a:rPr lang="en-GB" sz="1200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FFBBC-AA22-FB4C-A742-55384FC9D98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6553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dirty="0" err="1"/>
              <a:t>Kryptografia</a:t>
            </a:r>
            <a:r>
              <a:rPr lang="en-GB" sz="1200" b="1" dirty="0"/>
              <a:t>:</a:t>
            </a:r>
            <a:r>
              <a:rPr lang="en-GB" sz="1200" dirty="0"/>
              <a:t> </a:t>
            </a:r>
            <a:r>
              <a:rPr lang="en-GB" sz="1200" dirty="0" err="1"/>
              <a:t>Nové</a:t>
            </a:r>
            <a:r>
              <a:rPr lang="en-GB" sz="1200" dirty="0"/>
              <a:t> </a:t>
            </a:r>
            <a:r>
              <a:rPr lang="en-GB" sz="1200" dirty="0" err="1"/>
              <a:t>štandardy</a:t>
            </a:r>
            <a:r>
              <a:rPr lang="en-GB" sz="1200" dirty="0"/>
              <a:t> </a:t>
            </a:r>
            <a:r>
              <a:rPr lang="en-GB" sz="1200" dirty="0" err="1"/>
              <a:t>bezpečnosti</a:t>
            </a:r>
            <a:r>
              <a:rPr lang="en-GB" sz="1200" dirty="0"/>
              <a:t>.</a:t>
            </a:r>
          </a:p>
          <a:p>
            <a:r>
              <a:rPr lang="en-GB" sz="1200" b="1" dirty="0" err="1"/>
              <a:t>Farmaceutický</a:t>
            </a:r>
            <a:r>
              <a:rPr lang="en-GB" sz="1200" b="1" dirty="0"/>
              <a:t> </a:t>
            </a:r>
            <a:r>
              <a:rPr lang="en-GB" sz="1200" b="1" dirty="0" err="1"/>
              <a:t>výskum</a:t>
            </a:r>
            <a:r>
              <a:rPr lang="en-GB" sz="1200" b="1" dirty="0"/>
              <a:t>:</a:t>
            </a:r>
            <a:r>
              <a:rPr lang="en-GB" sz="1200" dirty="0"/>
              <a:t> </a:t>
            </a:r>
            <a:r>
              <a:rPr lang="en-GB" sz="1200" dirty="0" err="1"/>
              <a:t>Vytváranie</a:t>
            </a:r>
            <a:r>
              <a:rPr lang="en-GB" sz="1200" dirty="0"/>
              <a:t> </a:t>
            </a:r>
            <a:r>
              <a:rPr lang="en-GB" sz="1200" dirty="0" err="1"/>
              <a:t>nových</a:t>
            </a:r>
            <a:r>
              <a:rPr lang="en-GB" sz="1200" dirty="0"/>
              <a:t> </a:t>
            </a:r>
            <a:r>
              <a:rPr lang="en-GB" sz="1200" dirty="0" err="1"/>
              <a:t>liekov</a:t>
            </a:r>
            <a:r>
              <a:rPr lang="en-GB" sz="1200" dirty="0"/>
              <a:t> </a:t>
            </a:r>
            <a:r>
              <a:rPr lang="en-GB" sz="1200" dirty="0" err="1"/>
              <a:t>cez</a:t>
            </a:r>
            <a:r>
              <a:rPr lang="en-GB" sz="1200" dirty="0"/>
              <a:t> </a:t>
            </a:r>
            <a:r>
              <a:rPr lang="en-GB" sz="1200" dirty="0" err="1"/>
              <a:t>simulácie</a:t>
            </a:r>
            <a:r>
              <a:rPr lang="en-GB" sz="1200" dirty="0"/>
              <a:t>.</a:t>
            </a:r>
          </a:p>
          <a:p>
            <a:r>
              <a:rPr lang="en-GB" sz="1200" b="1" dirty="0" err="1"/>
              <a:t>Umelá</a:t>
            </a:r>
            <a:r>
              <a:rPr lang="en-GB" sz="1200" b="1" dirty="0"/>
              <a:t> </a:t>
            </a:r>
            <a:r>
              <a:rPr lang="en-GB" sz="1200" b="1" dirty="0" err="1"/>
              <a:t>inteligencia</a:t>
            </a:r>
            <a:r>
              <a:rPr lang="en-GB" sz="1200" b="1" dirty="0"/>
              <a:t>:</a:t>
            </a:r>
            <a:r>
              <a:rPr lang="en-GB" sz="1200" dirty="0"/>
              <a:t> </a:t>
            </a:r>
            <a:r>
              <a:rPr lang="en-GB" sz="1200" dirty="0" err="1"/>
              <a:t>Optimalizácia</a:t>
            </a:r>
            <a:r>
              <a:rPr lang="en-GB" sz="1200" dirty="0"/>
              <a:t> </a:t>
            </a:r>
            <a:r>
              <a:rPr lang="en-GB" sz="1200" dirty="0" err="1"/>
              <a:t>procesov</a:t>
            </a:r>
            <a:r>
              <a:rPr lang="en-GB" sz="1200" dirty="0"/>
              <a:t>, </a:t>
            </a:r>
            <a:r>
              <a:rPr lang="en-GB" sz="1200" dirty="0" err="1"/>
              <a:t>zlepšenie</a:t>
            </a:r>
            <a:r>
              <a:rPr lang="en-GB" sz="1200" dirty="0"/>
              <a:t> </a:t>
            </a:r>
            <a:r>
              <a:rPr lang="en-GB" sz="1200" dirty="0" err="1"/>
              <a:t>algoritmov</a:t>
            </a:r>
            <a:r>
              <a:rPr lang="en-GB" sz="1200" dirty="0"/>
              <a:t> </a:t>
            </a:r>
            <a:r>
              <a:rPr lang="en-GB" sz="1200" dirty="0" err="1"/>
              <a:t>učenia</a:t>
            </a:r>
            <a:r>
              <a:rPr lang="en-GB" sz="1200" dirty="0"/>
              <a:t>.</a:t>
            </a:r>
          </a:p>
          <a:p>
            <a:r>
              <a:rPr lang="en-GB" sz="1200" b="1" dirty="0" err="1"/>
              <a:t>Logistika</a:t>
            </a:r>
            <a:r>
              <a:rPr lang="en-GB" sz="1200" b="1" dirty="0"/>
              <a:t>:</a:t>
            </a:r>
            <a:r>
              <a:rPr lang="en-GB" sz="1200" dirty="0"/>
              <a:t> </a:t>
            </a:r>
            <a:r>
              <a:rPr lang="en-GB" sz="1200" dirty="0" err="1"/>
              <a:t>Optimalizácia</a:t>
            </a:r>
            <a:r>
              <a:rPr lang="en-GB" sz="1200" dirty="0"/>
              <a:t> </a:t>
            </a:r>
            <a:r>
              <a:rPr lang="en-GB" sz="1200" dirty="0" err="1"/>
              <a:t>logistických</a:t>
            </a:r>
            <a:r>
              <a:rPr lang="en-GB" sz="1200" dirty="0"/>
              <a:t> </a:t>
            </a:r>
            <a:r>
              <a:rPr lang="en-GB" sz="1200" dirty="0" err="1"/>
              <a:t>procesov</a:t>
            </a:r>
            <a:r>
              <a:rPr lang="en-GB" sz="1200" dirty="0"/>
              <a:t>, </a:t>
            </a:r>
            <a:r>
              <a:rPr lang="en-GB" sz="1200" dirty="0" err="1"/>
              <a:t>znižovanie</a:t>
            </a:r>
            <a:r>
              <a:rPr lang="en-GB" sz="1200" dirty="0"/>
              <a:t> </a:t>
            </a:r>
            <a:r>
              <a:rPr lang="en-GB" sz="1200" dirty="0" err="1"/>
              <a:t>nákladov</a:t>
            </a:r>
            <a:r>
              <a:rPr lang="en-GB" sz="1200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FFBBC-AA22-FB4C-A742-55384FC9D98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356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err="1"/>
              <a:t>Hrozby</a:t>
            </a:r>
            <a:r>
              <a:rPr lang="en-GB" b="1" dirty="0"/>
              <a:t> pre </a:t>
            </a:r>
            <a:r>
              <a:rPr lang="en-GB" b="1" dirty="0" err="1"/>
              <a:t>súčasnú</a:t>
            </a:r>
            <a:r>
              <a:rPr lang="en-GB" b="1" dirty="0"/>
              <a:t> </a:t>
            </a:r>
            <a:r>
              <a:rPr lang="en-GB" b="1" dirty="0" err="1"/>
              <a:t>kryptografiu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dirty="0" err="1"/>
              <a:t>Kvantové</a:t>
            </a:r>
            <a:r>
              <a:rPr lang="en-GB" dirty="0"/>
              <a:t> </a:t>
            </a:r>
            <a:r>
              <a:rPr lang="en-GB" dirty="0" err="1"/>
              <a:t>počítače</a:t>
            </a:r>
            <a:r>
              <a:rPr lang="en-GB" dirty="0"/>
              <a:t> </a:t>
            </a:r>
            <a:r>
              <a:rPr lang="en-GB" dirty="0" err="1"/>
              <a:t>môžu</a:t>
            </a:r>
            <a:r>
              <a:rPr lang="en-GB" dirty="0"/>
              <a:t> </a:t>
            </a:r>
            <a:r>
              <a:rPr lang="en-GB" dirty="0" err="1"/>
              <a:t>prelomiť</a:t>
            </a:r>
            <a:r>
              <a:rPr lang="en-GB" dirty="0"/>
              <a:t> </a:t>
            </a:r>
            <a:r>
              <a:rPr lang="en-GB" dirty="0" err="1"/>
              <a:t>existujúce</a:t>
            </a:r>
            <a:r>
              <a:rPr lang="en-GB" dirty="0"/>
              <a:t> </a:t>
            </a:r>
            <a:r>
              <a:rPr lang="en-GB" dirty="0" err="1"/>
              <a:t>kryptografické</a:t>
            </a:r>
            <a:r>
              <a:rPr lang="en-GB" dirty="0"/>
              <a:t> </a:t>
            </a:r>
            <a:r>
              <a:rPr lang="en-GB" dirty="0" err="1"/>
              <a:t>systémy</a:t>
            </a:r>
            <a:r>
              <a:rPr lang="en-GB" dirty="0"/>
              <a:t>.</a:t>
            </a:r>
          </a:p>
          <a:p>
            <a:r>
              <a:rPr lang="en-GB" b="1" dirty="0"/>
              <a:t>Post-quantum </a:t>
            </a:r>
            <a:r>
              <a:rPr lang="en-GB" b="1" dirty="0" err="1"/>
              <a:t>kryptografia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dirty="0" err="1"/>
              <a:t>Vývoj</a:t>
            </a:r>
            <a:r>
              <a:rPr lang="en-GB" dirty="0"/>
              <a:t> </a:t>
            </a:r>
            <a:r>
              <a:rPr lang="en-GB" dirty="0" err="1"/>
              <a:t>nových</a:t>
            </a:r>
            <a:r>
              <a:rPr lang="en-GB" dirty="0"/>
              <a:t> </a:t>
            </a:r>
            <a:r>
              <a:rPr lang="en-GB" dirty="0" err="1"/>
              <a:t>systémov</a:t>
            </a:r>
            <a:r>
              <a:rPr lang="en-GB" dirty="0"/>
              <a:t> </a:t>
            </a:r>
            <a:r>
              <a:rPr lang="en-GB" dirty="0" err="1"/>
              <a:t>odolných</a:t>
            </a:r>
            <a:r>
              <a:rPr lang="en-GB" dirty="0"/>
              <a:t> </a:t>
            </a:r>
            <a:r>
              <a:rPr lang="en-GB" dirty="0" err="1"/>
              <a:t>voči</a:t>
            </a:r>
            <a:r>
              <a:rPr lang="en-GB" dirty="0"/>
              <a:t> </a:t>
            </a:r>
            <a:r>
              <a:rPr lang="en-GB" dirty="0" err="1"/>
              <a:t>kvantovým</a:t>
            </a:r>
            <a:r>
              <a:rPr lang="en-GB" dirty="0"/>
              <a:t> </a:t>
            </a:r>
            <a:r>
              <a:rPr lang="en-GB" dirty="0" err="1"/>
              <a:t>útokom</a:t>
            </a:r>
            <a:r>
              <a:rPr lang="en-GB" dirty="0"/>
              <a:t>.</a:t>
            </a:r>
          </a:p>
          <a:p>
            <a:r>
              <a:rPr lang="en-GB" b="1" dirty="0" err="1"/>
              <a:t>Bezpečnostné</a:t>
            </a:r>
            <a:r>
              <a:rPr lang="en-GB" b="1" dirty="0"/>
              <a:t> </a:t>
            </a:r>
            <a:r>
              <a:rPr lang="en-GB" b="1" dirty="0" err="1"/>
              <a:t>protokoly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dirty="0" err="1"/>
              <a:t>Kvantová</a:t>
            </a:r>
            <a:r>
              <a:rPr lang="en-GB" dirty="0"/>
              <a:t> </a:t>
            </a:r>
            <a:r>
              <a:rPr lang="en-GB" dirty="0" err="1"/>
              <a:t>distribúcia</a:t>
            </a:r>
            <a:r>
              <a:rPr lang="en-GB" dirty="0"/>
              <a:t> </a:t>
            </a:r>
            <a:r>
              <a:rPr lang="en-GB" dirty="0" err="1"/>
              <a:t>kľúčov</a:t>
            </a:r>
            <a:r>
              <a:rPr lang="en-GB" dirty="0"/>
              <a:t> (QKD) a </a:t>
            </a:r>
            <a:r>
              <a:rPr lang="en-GB" dirty="0" err="1"/>
              <a:t>iné</a:t>
            </a:r>
            <a:r>
              <a:rPr lang="en-GB" dirty="0"/>
              <a:t> </a:t>
            </a:r>
            <a:r>
              <a:rPr lang="en-GB" dirty="0" err="1"/>
              <a:t>metódy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ochranu</a:t>
            </a:r>
            <a:r>
              <a:rPr lang="en-GB" dirty="0"/>
              <a:t> </a:t>
            </a:r>
            <a:r>
              <a:rPr lang="en-GB" dirty="0" err="1"/>
              <a:t>dát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FFBBC-AA22-FB4C-A742-55384FC9D98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4526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5/25/24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5/25/24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5/25/24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5/25/24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5/25/24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5/25/24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5/25/24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5/25/24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5/25/24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5/25/24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5/25/24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5/25/24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5/25/24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5/25/24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5/25/24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5/25/24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5/25/24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5/25/24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https://www.microsoft.com/en-us/research/uploads/prod/2021/01/1400x788_Quantum_Still_NoLogo-1-scaled.jpg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ibm.com/dwblog/2017/quantum-computing-api-sdk-david-lubensky/" TargetMode="External"/><Relationship Id="rId3" Type="http://schemas.openxmlformats.org/officeDocument/2006/relationships/hyperlink" Target="https://quantumcomputingreport.com/" TargetMode="External"/><Relationship Id="rId7" Type="http://schemas.openxmlformats.org/officeDocument/2006/relationships/hyperlink" Target="https://web.archive.org/web/20190129182024/https:/quantumexperience.ng.bluemix.net/qstage/#/community/question?questionId=c7a17f4183104ea22ff8e3e8a95f794c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eb.archive.org/web/20160505160937/https:/www-03.ibm.com/press/us/en/pressrelease/49661.wss" TargetMode="External"/><Relationship Id="rId11" Type="http://schemas.openxmlformats.org/officeDocument/2006/relationships/hyperlink" Target="https://globalriskinstitute.org/mp-files/quantum-threat-timeline-report-2023.pdf" TargetMode="External"/><Relationship Id="rId5" Type="http://schemas.openxmlformats.org/officeDocument/2006/relationships/hyperlink" Target="https://www.hpcwire.com/2014/01/07/promise-quantum-money/" TargetMode="External"/><Relationship Id="rId10" Type="http://schemas.openxmlformats.org/officeDocument/2006/relationships/hyperlink" Target="https://www.quantum.amsterdam/part-5-when-can-we-expect-a-useful-quantum-computer-a-closer-look-at-timelines" TargetMode="External"/><Relationship Id="rId4" Type="http://schemas.openxmlformats.org/officeDocument/2006/relationships/hyperlink" Target="https://quantumpedia.uk/a-brief-history-of-quantum-computing-e0bbd05893d0" TargetMode="External"/><Relationship Id="rId9" Type="http://schemas.openxmlformats.org/officeDocument/2006/relationships/hyperlink" Target="https://blogs.nvidia.com/blog/what-is-quantum-computin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https://miro.medium.com/v2/resize:fit:1400/1*N3CWuTrxr-tg27I2_9Xrmw.p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63254-C9CB-B1C9-5917-DAFDAF651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2764366"/>
            <a:ext cx="8825658" cy="1329267"/>
          </a:xfrm>
        </p:spPr>
        <p:txBody>
          <a:bodyPr/>
          <a:lstStyle/>
          <a:p>
            <a:pPr algn="ctr"/>
            <a:r>
              <a:rPr lang="en-GB" sz="4000" dirty="0"/>
              <a:t>KVANTOVÉ POČÍTAČE A ICH VPLYV NA BEZPEČNOSŤ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57C53D-306C-975A-5EB6-DB8DFDFBBD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GB" dirty="0"/>
              <a:t>IVAN POLÁK</a:t>
            </a:r>
          </a:p>
        </p:txBody>
      </p:sp>
    </p:spTree>
    <p:extLst>
      <p:ext uri="{BB962C8B-B14F-4D97-AF65-F5344CB8AC3E}">
        <p14:creationId xmlns:p14="http://schemas.microsoft.com/office/powerpoint/2010/main" val="133017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E7F60-DA70-335B-C432-B19C439F3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08" y="973668"/>
            <a:ext cx="9474106" cy="706964"/>
          </a:xfrm>
        </p:spPr>
        <p:txBody>
          <a:bodyPr>
            <a:normAutofit/>
          </a:bodyPr>
          <a:lstStyle/>
          <a:p>
            <a:pPr algn="ctr"/>
            <a:r>
              <a:rPr lang="en-GB" dirty="0" err="1">
                <a:solidFill>
                  <a:srgbClr val="EBEBEB"/>
                </a:solidFill>
              </a:rPr>
              <a:t>Architektúra</a:t>
            </a:r>
            <a:r>
              <a:rPr lang="en-GB" dirty="0">
                <a:solidFill>
                  <a:srgbClr val="EBEBEB"/>
                </a:solidFill>
              </a:rPr>
              <a:t> </a:t>
            </a:r>
            <a:r>
              <a:rPr lang="en-GB" dirty="0" err="1">
                <a:solidFill>
                  <a:srgbClr val="EBEBEB"/>
                </a:solidFill>
              </a:rPr>
              <a:t>kvantových</a:t>
            </a:r>
            <a:r>
              <a:rPr lang="en-GB" dirty="0">
                <a:solidFill>
                  <a:srgbClr val="EBEBEB"/>
                </a:solidFill>
              </a:rPr>
              <a:t> </a:t>
            </a:r>
            <a:r>
              <a:rPr lang="en-GB" dirty="0" err="1">
                <a:solidFill>
                  <a:srgbClr val="EBEBEB"/>
                </a:solidFill>
              </a:rPr>
              <a:t>počítačov</a:t>
            </a:r>
            <a:endParaRPr lang="en-GB" dirty="0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7ADE9-FC02-2CA2-0D46-CAA60225D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214" y="2714624"/>
            <a:ext cx="4457699" cy="3305175"/>
          </a:xfrm>
        </p:spPr>
        <p:txBody>
          <a:bodyPr anchor="t">
            <a:normAutofit/>
          </a:bodyPr>
          <a:lstStyle/>
          <a:p>
            <a:r>
              <a:rPr lang="en-GB" sz="2400" dirty="0" err="1"/>
              <a:t>Kryogénne</a:t>
            </a:r>
            <a:r>
              <a:rPr lang="en-GB" sz="2400" dirty="0"/>
              <a:t> </a:t>
            </a:r>
            <a:r>
              <a:rPr lang="en-GB" sz="2400" dirty="0" err="1"/>
              <a:t>superpočítače</a:t>
            </a:r>
            <a:endParaRPr lang="en-GB" sz="2400" dirty="0"/>
          </a:p>
          <a:p>
            <a:r>
              <a:rPr lang="en-GB" sz="2400" dirty="0" err="1"/>
              <a:t>Optické</a:t>
            </a:r>
            <a:r>
              <a:rPr lang="en-GB" sz="2400" dirty="0"/>
              <a:t> </a:t>
            </a:r>
            <a:r>
              <a:rPr lang="en-GB" sz="2400" dirty="0" err="1"/>
              <a:t>počítače</a:t>
            </a:r>
            <a:endParaRPr lang="en-GB" sz="2400" dirty="0"/>
          </a:p>
          <a:p>
            <a:r>
              <a:rPr lang="en-GB" sz="2400" dirty="0" err="1"/>
              <a:t>Iontové</a:t>
            </a:r>
            <a:r>
              <a:rPr lang="en-GB" sz="2400" dirty="0"/>
              <a:t> </a:t>
            </a:r>
            <a:r>
              <a:rPr lang="en-GB" sz="2400" dirty="0" err="1"/>
              <a:t>pasce</a:t>
            </a:r>
            <a:br>
              <a:rPr lang="en-GB" sz="2400" dirty="0"/>
            </a:br>
            <a:endParaRPr lang="en-GB" sz="2400" dirty="0"/>
          </a:p>
        </p:txBody>
      </p:sp>
      <p:pic>
        <p:nvPicPr>
          <p:cNvPr id="3073" name="Picture 6" descr="Quantum Computing - Microsoft Research">
            <a:extLst>
              <a:ext uri="{FF2B5EF4-FFF2-40B4-BE49-F238E27FC236}">
                <a16:creationId xmlns:a16="http://schemas.microsoft.com/office/drawing/2014/main" id="{8A71646A-7F1A-3B45-9779-5A573F00A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35661" y="2796170"/>
            <a:ext cx="5585919" cy="3142081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1516F4E7-875F-306E-5E9F-B5F59BE97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9346" y="2603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55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B0988-3699-F2CD-CDEE-2F43A621A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308" y="973668"/>
            <a:ext cx="9702706" cy="706964"/>
          </a:xfrm>
        </p:spPr>
        <p:txBody>
          <a:bodyPr/>
          <a:lstStyle/>
          <a:p>
            <a:pPr algn="ctr"/>
            <a:r>
              <a:rPr lang="en-GB" sz="3200" dirty="0" err="1"/>
              <a:t>Budúcnosť</a:t>
            </a:r>
            <a:r>
              <a:rPr lang="en-GB" sz="3200" dirty="0"/>
              <a:t> a </a:t>
            </a:r>
            <a:r>
              <a:rPr lang="en-GB" sz="3200" dirty="0" err="1"/>
              <a:t>príprava</a:t>
            </a:r>
            <a:r>
              <a:rPr lang="en-GB" sz="3200" dirty="0"/>
              <a:t> </a:t>
            </a:r>
            <a:r>
              <a:rPr lang="en-GB" sz="3200" dirty="0" err="1"/>
              <a:t>na</a:t>
            </a:r>
            <a:r>
              <a:rPr lang="en-GB" sz="3200" dirty="0"/>
              <a:t> </a:t>
            </a:r>
            <a:r>
              <a:rPr lang="en-GB" sz="3200" dirty="0" err="1"/>
              <a:t>kvantové</a:t>
            </a:r>
            <a:r>
              <a:rPr lang="en-GB" sz="3200" dirty="0"/>
              <a:t> </a:t>
            </a:r>
            <a:r>
              <a:rPr lang="en-GB" sz="3200" dirty="0" err="1"/>
              <a:t>počítače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8CDEA-6F9F-C8FE-65B6-44071A8B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400" dirty="0" err="1">
                <a:solidFill>
                  <a:schemeClr val="tx1"/>
                </a:solidFill>
              </a:rPr>
              <a:t>Výskum</a:t>
            </a:r>
            <a:r>
              <a:rPr lang="en-GB" sz="2400" dirty="0">
                <a:solidFill>
                  <a:schemeClr val="tx1"/>
                </a:solidFill>
              </a:rPr>
              <a:t> a </a:t>
            </a:r>
            <a:r>
              <a:rPr lang="en-GB" sz="2400" dirty="0" err="1">
                <a:solidFill>
                  <a:schemeClr val="tx1"/>
                </a:solidFill>
              </a:rPr>
              <a:t>vzdelávanie</a:t>
            </a:r>
            <a:endParaRPr lang="en-GB" sz="2400" dirty="0">
              <a:solidFill>
                <a:schemeClr val="tx1"/>
              </a:solidFill>
            </a:endParaRPr>
          </a:p>
          <a:p>
            <a:r>
              <a:rPr lang="en-GB" sz="2400" dirty="0" err="1">
                <a:solidFill>
                  <a:schemeClr val="tx1"/>
                </a:solidFill>
              </a:rPr>
              <a:t>Etické</a:t>
            </a:r>
            <a:r>
              <a:rPr lang="en-GB" sz="2400" dirty="0">
                <a:solidFill>
                  <a:schemeClr val="tx1"/>
                </a:solidFill>
              </a:rPr>
              <a:t> a </a:t>
            </a:r>
            <a:r>
              <a:rPr lang="en-GB" sz="2400" dirty="0" err="1">
                <a:solidFill>
                  <a:schemeClr val="tx1"/>
                </a:solidFill>
              </a:rPr>
              <a:t>právne</a:t>
            </a:r>
            <a:r>
              <a:rPr lang="en-GB" sz="2400" dirty="0">
                <a:solidFill>
                  <a:schemeClr val="tx1"/>
                </a:solidFill>
              </a:rPr>
              <a:t> </a:t>
            </a:r>
            <a:r>
              <a:rPr lang="en-GB" sz="2400" dirty="0" err="1">
                <a:solidFill>
                  <a:schemeClr val="tx1"/>
                </a:solidFill>
              </a:rPr>
              <a:t>otázky</a:t>
            </a:r>
            <a:endParaRPr lang="en-GB" sz="2400" dirty="0">
              <a:solidFill>
                <a:schemeClr val="tx1"/>
              </a:solidFill>
            </a:endParaRPr>
          </a:p>
          <a:p>
            <a:r>
              <a:rPr lang="en-GB" sz="2400" dirty="0" err="1">
                <a:solidFill>
                  <a:schemeClr val="tx1"/>
                </a:solidFill>
              </a:rPr>
              <a:t>Perspektívy</a:t>
            </a:r>
            <a:endParaRPr 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159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F3109-C672-BAB2-B690-B63626A2E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4000" dirty="0" err="1"/>
              <a:t>Záver</a:t>
            </a:r>
            <a:endParaRPr lang="en-GB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F041E-430F-7D82-880A-57281ED30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 err="1"/>
              <a:t>Kvantové</a:t>
            </a:r>
            <a:r>
              <a:rPr lang="en-GB" sz="2400" dirty="0"/>
              <a:t> </a:t>
            </a:r>
            <a:r>
              <a:rPr lang="en-GB" sz="2400" dirty="0" err="1"/>
              <a:t>počítače</a:t>
            </a:r>
            <a:r>
              <a:rPr lang="en-GB" sz="2400" dirty="0"/>
              <a:t> </a:t>
            </a:r>
            <a:r>
              <a:rPr lang="en-GB" sz="2400" dirty="0" err="1"/>
              <a:t>predstavujú</a:t>
            </a:r>
            <a:r>
              <a:rPr lang="en-GB" sz="2400" dirty="0"/>
              <a:t> </a:t>
            </a:r>
            <a:r>
              <a:rPr lang="en-GB" sz="2400" b="1" dirty="0" err="1"/>
              <a:t>významný</a:t>
            </a:r>
            <a:r>
              <a:rPr lang="en-GB" sz="2400" b="1" dirty="0"/>
              <a:t> </a:t>
            </a:r>
            <a:r>
              <a:rPr lang="en-GB" sz="2400" b="1" dirty="0" err="1"/>
              <a:t>pokrok</a:t>
            </a:r>
            <a:r>
              <a:rPr lang="en-GB" sz="2400" dirty="0"/>
              <a:t> </a:t>
            </a:r>
            <a:r>
              <a:rPr lang="en-GB" sz="2400" dirty="0" err="1"/>
              <a:t>vo</a:t>
            </a:r>
            <a:r>
              <a:rPr lang="en-GB" sz="2400" dirty="0"/>
              <a:t> </a:t>
            </a:r>
            <a:r>
              <a:rPr lang="en-GB" sz="2400" dirty="0" err="1"/>
              <a:t>výpočtovej</a:t>
            </a:r>
            <a:r>
              <a:rPr lang="en-GB" sz="2400" dirty="0"/>
              <a:t> </a:t>
            </a:r>
            <a:r>
              <a:rPr lang="en-GB" sz="2400" dirty="0" err="1"/>
              <a:t>technológii</a:t>
            </a:r>
            <a:r>
              <a:rPr lang="en-GB" sz="2400" dirty="0"/>
              <a:t>, </a:t>
            </a:r>
            <a:r>
              <a:rPr lang="en-GB" sz="2400" dirty="0" err="1"/>
              <a:t>prinášajú</a:t>
            </a:r>
            <a:r>
              <a:rPr lang="en-GB" sz="2400" dirty="0"/>
              <a:t> </a:t>
            </a:r>
            <a:r>
              <a:rPr lang="en-GB" sz="2400" b="1" dirty="0" err="1"/>
              <a:t>nové</a:t>
            </a:r>
            <a:r>
              <a:rPr lang="en-GB" sz="2400" b="1" dirty="0"/>
              <a:t> </a:t>
            </a:r>
            <a:r>
              <a:rPr lang="en-GB" sz="2400" b="1" dirty="0" err="1"/>
              <a:t>možnosti</a:t>
            </a:r>
            <a:r>
              <a:rPr lang="en-GB" sz="2400" dirty="0"/>
              <a:t> a </a:t>
            </a:r>
            <a:r>
              <a:rPr lang="en-GB" sz="2400" b="1" dirty="0" err="1"/>
              <a:t>výzvy</a:t>
            </a:r>
            <a:r>
              <a:rPr lang="en-GB" sz="2400" dirty="0"/>
              <a:t>.</a:t>
            </a:r>
          </a:p>
          <a:p>
            <a:r>
              <a:rPr lang="en-GB" sz="2400" dirty="0"/>
              <a:t>Ich </a:t>
            </a:r>
            <a:r>
              <a:rPr lang="en-GB" sz="2400" b="1" dirty="0" err="1"/>
              <a:t>budúcnosť</a:t>
            </a:r>
            <a:r>
              <a:rPr lang="en-GB" sz="2400" dirty="0"/>
              <a:t> </a:t>
            </a:r>
            <a:r>
              <a:rPr lang="en-GB" sz="2400" dirty="0" err="1"/>
              <a:t>závisí</a:t>
            </a:r>
            <a:r>
              <a:rPr lang="en-GB" sz="2400" dirty="0"/>
              <a:t> od </a:t>
            </a:r>
            <a:r>
              <a:rPr lang="en-GB" sz="2400" dirty="0" err="1"/>
              <a:t>úspešného</a:t>
            </a:r>
            <a:r>
              <a:rPr lang="en-GB" sz="2400" dirty="0"/>
              <a:t> </a:t>
            </a:r>
            <a:r>
              <a:rPr lang="en-GB" sz="2400" dirty="0" err="1"/>
              <a:t>riešenia</a:t>
            </a:r>
            <a:r>
              <a:rPr lang="en-GB" sz="2400" dirty="0"/>
              <a:t> </a:t>
            </a:r>
            <a:r>
              <a:rPr lang="en-GB" sz="2400" dirty="0" err="1"/>
              <a:t>technických</a:t>
            </a:r>
            <a:r>
              <a:rPr lang="en-GB" sz="2400" dirty="0"/>
              <a:t>, </a:t>
            </a:r>
            <a:r>
              <a:rPr lang="en-GB" sz="2400" dirty="0" err="1"/>
              <a:t>bezpečnostných</a:t>
            </a:r>
            <a:r>
              <a:rPr lang="en-GB" sz="2400" dirty="0"/>
              <a:t> a </a:t>
            </a:r>
            <a:r>
              <a:rPr lang="en-GB" sz="2400" dirty="0" err="1"/>
              <a:t>etických</a:t>
            </a:r>
            <a:r>
              <a:rPr lang="en-GB" sz="2400" dirty="0"/>
              <a:t> </a:t>
            </a:r>
            <a:r>
              <a:rPr lang="en-GB" sz="2400" b="1" dirty="0" err="1"/>
              <a:t>otázok</a:t>
            </a:r>
            <a:r>
              <a:rPr lang="en-GB" sz="2400" dirty="0"/>
              <a:t>.</a:t>
            </a:r>
          </a:p>
          <a:p>
            <a:r>
              <a:rPr lang="en-GB" sz="2400" b="1" dirty="0" err="1"/>
              <a:t>Výskum</a:t>
            </a:r>
            <a:r>
              <a:rPr lang="en-GB" sz="2400" dirty="0"/>
              <a:t> a </a:t>
            </a:r>
            <a:r>
              <a:rPr lang="en-GB" sz="2400" b="1" dirty="0" err="1"/>
              <a:t>vzdelávanie</a:t>
            </a:r>
            <a:r>
              <a:rPr lang="en-GB" sz="2400" dirty="0"/>
              <a:t> </a:t>
            </a:r>
            <a:r>
              <a:rPr lang="en-GB" sz="2400" dirty="0" err="1"/>
              <a:t>sú</a:t>
            </a:r>
            <a:r>
              <a:rPr lang="en-GB" sz="2400" dirty="0"/>
              <a:t> </a:t>
            </a:r>
            <a:r>
              <a:rPr lang="en-GB" sz="2400" dirty="0" err="1"/>
              <a:t>kľúčové</a:t>
            </a:r>
            <a:r>
              <a:rPr lang="en-GB" sz="2400" dirty="0"/>
              <a:t> pre </a:t>
            </a:r>
            <a:r>
              <a:rPr lang="en-GB" sz="2400" dirty="0" err="1"/>
              <a:t>plné</a:t>
            </a:r>
            <a:r>
              <a:rPr lang="en-GB" sz="2400" dirty="0"/>
              <a:t> </a:t>
            </a:r>
            <a:r>
              <a:rPr lang="en-GB" sz="2400" dirty="0" err="1"/>
              <a:t>využitie</a:t>
            </a:r>
            <a:r>
              <a:rPr lang="en-GB" sz="2400" dirty="0"/>
              <a:t> </a:t>
            </a:r>
            <a:r>
              <a:rPr lang="en-GB" sz="2400" dirty="0" err="1"/>
              <a:t>potenciálu</a:t>
            </a:r>
            <a:r>
              <a:rPr lang="en-GB" sz="2400" dirty="0"/>
              <a:t> </a:t>
            </a:r>
            <a:r>
              <a:rPr lang="en-GB" sz="2400" dirty="0" err="1"/>
              <a:t>kvantových</a:t>
            </a:r>
            <a:r>
              <a:rPr lang="en-GB" sz="2400" dirty="0"/>
              <a:t> </a:t>
            </a:r>
            <a:r>
              <a:rPr lang="en-GB" sz="2400" dirty="0" err="1"/>
              <a:t>počítačov</a:t>
            </a:r>
            <a:r>
              <a:rPr lang="en-GB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4594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1CF8B-E225-A179-B9E8-3AC6F503B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Zdroje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41297-51FA-E482-8331-4B1B316C7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25189"/>
            <a:ext cx="8825659" cy="4180113"/>
          </a:xfrm>
        </p:spPr>
        <p:txBody>
          <a:bodyPr>
            <a:noAutofit/>
          </a:bodyPr>
          <a:lstStyle/>
          <a:p>
            <a:r>
              <a:rPr lang="en-GB" sz="1200" dirty="0">
                <a:hlinkClick r:id="rId3"/>
              </a:rPr>
              <a:t>Quantum Computing Report</a:t>
            </a:r>
            <a:endParaRPr lang="en-GB" sz="1200" dirty="0"/>
          </a:p>
          <a:p>
            <a:r>
              <a:rPr lang="en-GB" sz="1200" dirty="0">
                <a:hlinkClick r:id="rId4"/>
              </a:rPr>
              <a:t>A Brief History of Quantum Computing</a:t>
            </a:r>
            <a:endParaRPr lang="en-GB" sz="1200" dirty="0"/>
          </a:p>
          <a:p>
            <a:r>
              <a:rPr lang="en-GB" sz="1200" dirty="0">
                <a:hlinkClick r:id="rId5"/>
              </a:rPr>
              <a:t>The promise of quantum money</a:t>
            </a:r>
            <a:endParaRPr lang="en-GB" sz="1200" dirty="0"/>
          </a:p>
          <a:p>
            <a:r>
              <a:rPr lang="en-GB" sz="1200" dirty="0"/>
              <a:t>PATHEON SPACE ACADEMY - Quantum Computing Explained for Beginners: The Science, Technology, and Impact, ISBN-13 979-8892387200</a:t>
            </a:r>
          </a:p>
          <a:p>
            <a:r>
              <a:rPr lang="en-GB" sz="1200" dirty="0">
                <a:hlinkClick r:id="rId6"/>
              </a:rPr>
              <a:t>IBM Makes Quantum Computing Available on IBM Cloud to Accelerate Innovation</a:t>
            </a:r>
            <a:endParaRPr lang="en-GB" sz="1200" dirty="0"/>
          </a:p>
          <a:p>
            <a:r>
              <a:rPr lang="en-GB" sz="1200" dirty="0">
                <a:hlinkClick r:id="rId7"/>
              </a:rPr>
              <a:t>IBM Quantum Experience Update</a:t>
            </a:r>
            <a:endParaRPr lang="en-GB" sz="1200" dirty="0"/>
          </a:p>
          <a:p>
            <a:r>
              <a:rPr lang="en-GB" sz="1200" dirty="0">
                <a:hlinkClick r:id="rId8"/>
              </a:rPr>
              <a:t>Quantum computing gets an API and SDK</a:t>
            </a:r>
            <a:endParaRPr lang="en-GB" sz="1200" dirty="0"/>
          </a:p>
          <a:p>
            <a:r>
              <a:rPr lang="en-GB" sz="1200" dirty="0">
                <a:hlinkClick r:id="rId9"/>
              </a:rPr>
              <a:t>What Is Quantum Computing?</a:t>
            </a:r>
            <a:endParaRPr lang="en-GB" sz="1200" dirty="0"/>
          </a:p>
          <a:p>
            <a:r>
              <a:rPr lang="en-GB" sz="1200" dirty="0">
                <a:hlinkClick r:id="rId10"/>
              </a:rPr>
              <a:t>The professional’s guide to Quantum Technology</a:t>
            </a:r>
            <a:endParaRPr lang="en-GB" sz="1200" dirty="0"/>
          </a:p>
          <a:p>
            <a:r>
              <a:rPr lang="en-GB" sz="1200" dirty="0" err="1">
                <a:hlinkClick r:id="rId11"/>
              </a:rPr>
              <a:t>Dr.</a:t>
            </a:r>
            <a:r>
              <a:rPr lang="en-GB" sz="1200" dirty="0">
                <a:hlinkClick r:id="rId11"/>
              </a:rPr>
              <a:t> MICHELE MOSCA - "A quantum threat timeline report 2023"</a:t>
            </a:r>
            <a:endParaRPr lang="en-GB" sz="1200" dirty="0"/>
          </a:p>
          <a:p>
            <a:r>
              <a:rPr lang="en-GB" sz="1200" dirty="0"/>
              <a:t>NOUREDINE ZETTILI – Quantum Mechanics: Concepts and Applications, ISBN-10 0470026790, ISBN-13 978-0470026793</a:t>
            </a:r>
          </a:p>
          <a:p>
            <a:r>
              <a:rPr lang="en-GB" sz="1200" dirty="0"/>
              <a:t>ZBIGNIEW FICEK - Quantum Physics for Beginners, ISBN-10 9814669385, ISBN-13 978-9814669382</a:t>
            </a:r>
          </a:p>
          <a:p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945241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E0488BA-180E-40D8-8350-4B1791795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171F27-A7BF-DCE8-A86A-8EFB8555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875" b="218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26DB3-5D01-4036-8149-A8D06EED9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7649" y="3016250"/>
            <a:ext cx="6436702" cy="825500"/>
          </a:xfrm>
          <a:solidFill>
            <a:schemeClr val="bg1">
              <a:alpha val="75000"/>
            </a:schemeClr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3600" dirty="0" err="1">
                <a:solidFill>
                  <a:schemeClr val="tx1"/>
                </a:solidFill>
              </a:rPr>
              <a:t>Ďakujem</a:t>
            </a:r>
            <a:r>
              <a:rPr lang="en-GB" sz="3600" dirty="0">
                <a:solidFill>
                  <a:schemeClr val="tx1"/>
                </a:solidFill>
              </a:rPr>
              <a:t> za </a:t>
            </a:r>
            <a:r>
              <a:rPr lang="en-GB" sz="3600" dirty="0" err="1">
                <a:solidFill>
                  <a:schemeClr val="tx1"/>
                </a:solidFill>
              </a:rPr>
              <a:t>pozornosť</a:t>
            </a:r>
            <a:endParaRPr lang="en-GB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10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E0488BA-180E-40D8-8350-4B1791795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FC2950-56EF-EE3B-894E-7B1B91AE6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43" b="7843"/>
          <a:stretch/>
        </p:blipFill>
        <p:spPr>
          <a:xfrm>
            <a:off x="0" y="10"/>
            <a:ext cx="12191980" cy="685799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DF399-8D02-8DDE-E3FF-11FFBE1DB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814" y="1707844"/>
            <a:ext cx="10148352" cy="3442312"/>
          </a:xfrm>
          <a:solidFill>
            <a:schemeClr val="bg1">
              <a:alpha val="75000"/>
            </a:schemeClr>
          </a:solidFill>
          <a:ln>
            <a:noFill/>
          </a:ln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3200" dirty="0" err="1">
                <a:solidFill>
                  <a:schemeClr val="tx1"/>
                </a:solidFill>
              </a:rPr>
              <a:t>Informačné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technológie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dominujú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našej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spoločnosti</a:t>
            </a:r>
            <a:r>
              <a:rPr lang="en-GB" sz="3200" dirty="0">
                <a:solidFill>
                  <a:schemeClr val="tx1"/>
                </a:solidFill>
              </a:rPr>
              <a:t>, </a:t>
            </a:r>
            <a:r>
              <a:rPr lang="en-GB" sz="3200" dirty="0" err="1">
                <a:solidFill>
                  <a:schemeClr val="tx1"/>
                </a:solidFill>
              </a:rPr>
              <a:t>kvantové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počítače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predstavujú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revolúciu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vo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výpočtovej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technológii</a:t>
            </a:r>
            <a:r>
              <a:rPr lang="en-GB" sz="3200" dirty="0">
                <a:solidFill>
                  <a:schemeClr val="tx1"/>
                </a:solidFill>
              </a:rPr>
              <a:t> s </a:t>
            </a:r>
            <a:r>
              <a:rPr lang="en-GB" sz="3200" dirty="0" err="1">
                <a:solidFill>
                  <a:schemeClr val="tx1"/>
                </a:solidFill>
              </a:rPr>
              <a:t>potenciálom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zmeniť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kryptografiu</a:t>
            </a:r>
            <a:r>
              <a:rPr lang="en-GB" sz="3200" dirty="0">
                <a:solidFill>
                  <a:schemeClr val="tx1"/>
                </a:solidFill>
              </a:rPr>
              <a:t>, </a:t>
            </a:r>
            <a:r>
              <a:rPr lang="en-GB" sz="3200" dirty="0" err="1">
                <a:solidFill>
                  <a:schemeClr val="tx1"/>
                </a:solidFill>
              </a:rPr>
              <a:t>optimalizáciu</a:t>
            </a:r>
            <a:r>
              <a:rPr lang="en-GB" sz="3200" dirty="0">
                <a:solidFill>
                  <a:schemeClr val="tx1"/>
                </a:solidFill>
              </a:rPr>
              <a:t> a </a:t>
            </a:r>
            <a:r>
              <a:rPr lang="en-GB" sz="3200" dirty="0" err="1">
                <a:solidFill>
                  <a:schemeClr val="tx1"/>
                </a:solidFill>
              </a:rPr>
              <a:t>simulácie</a:t>
            </a:r>
            <a:r>
              <a:rPr lang="en-GB" sz="32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1322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4276C-9FA5-D47E-DF97-E1EDD2224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pPr algn="ctr"/>
            <a:r>
              <a:rPr lang="en-GB" dirty="0" err="1">
                <a:solidFill>
                  <a:srgbClr val="EBEBEB"/>
                </a:solidFill>
              </a:rPr>
              <a:t>Vznik</a:t>
            </a:r>
            <a:r>
              <a:rPr lang="en-GB" dirty="0">
                <a:solidFill>
                  <a:srgbClr val="EBEBEB"/>
                </a:solidFill>
              </a:rPr>
              <a:t> a </a:t>
            </a:r>
            <a:r>
              <a:rPr lang="en-GB" dirty="0" err="1">
                <a:solidFill>
                  <a:srgbClr val="EBEBEB"/>
                </a:solidFill>
              </a:rPr>
              <a:t>vývoj</a:t>
            </a:r>
            <a:r>
              <a:rPr lang="en-GB" dirty="0">
                <a:solidFill>
                  <a:srgbClr val="EBEBEB"/>
                </a:solidFill>
              </a:rPr>
              <a:t> </a:t>
            </a:r>
            <a:r>
              <a:rPr lang="en-GB" dirty="0" err="1">
                <a:solidFill>
                  <a:srgbClr val="EBEBEB"/>
                </a:solidFill>
              </a:rPr>
              <a:t>kvantových</a:t>
            </a:r>
            <a:r>
              <a:rPr lang="en-GB" dirty="0">
                <a:solidFill>
                  <a:srgbClr val="EBEBEB"/>
                </a:solidFill>
              </a:rPr>
              <a:t> </a:t>
            </a:r>
            <a:r>
              <a:rPr lang="en-GB" dirty="0" err="1">
                <a:solidFill>
                  <a:srgbClr val="EBEBEB"/>
                </a:solidFill>
              </a:rPr>
              <a:t>počítačov</a:t>
            </a:r>
            <a:endParaRPr lang="en-GB" dirty="0">
              <a:solidFill>
                <a:srgbClr val="EBEBEB"/>
              </a:solidFill>
            </a:endParaRPr>
          </a:p>
        </p:txBody>
      </p:sp>
      <p:pic>
        <p:nvPicPr>
          <p:cNvPr id="2049" name="Picture 5" descr="A Brief History of Quantum Computing | by QUANTUMPEDIA - The Quantum  Encyclopedia | Medium">
            <a:extLst>
              <a:ext uri="{FF2B5EF4-FFF2-40B4-BE49-F238E27FC236}">
                <a16:creationId xmlns:a16="http://schemas.microsoft.com/office/drawing/2014/main" id="{A86258EF-84F1-7A33-2578-70A5B1406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1450" y="1831450"/>
            <a:ext cx="9649100" cy="4679812"/>
          </a:xfrm>
          <a:prstGeom prst="roundRect">
            <a:avLst>
              <a:gd name="adj" fmla="val 0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3438F8DB-9567-AC10-88B1-476BBD975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2616" y="3429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7264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C6488-454A-DE1C-4DE9-E214B413B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EBEBEB"/>
                </a:solidFill>
              </a:rPr>
              <a:t>Základy kvantovej mechaniky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2386E85-0021-7DAB-EB36-73DF457FBE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0569587"/>
              </p:ext>
            </p:extLst>
          </p:nvPr>
        </p:nvGraphicFramePr>
        <p:xfrm>
          <a:off x="1286934" y="2925232"/>
          <a:ext cx="9625383" cy="3086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5759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887F32-5934-B361-89AE-AD15DA74A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Výhody kvantových počítačov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3DAD7F5-D076-AEFE-5265-0CD1937BD2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3480759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57581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20E54-0E73-FF37-EE08-3B6DA7630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Výzvy</a:t>
            </a:r>
            <a:r>
              <a:rPr lang="en-GB" dirty="0"/>
              <a:t> </a:t>
            </a:r>
            <a:r>
              <a:rPr lang="en-GB" dirty="0" err="1"/>
              <a:t>kvantových</a:t>
            </a:r>
            <a:r>
              <a:rPr lang="en-GB" dirty="0"/>
              <a:t> </a:t>
            </a:r>
            <a:r>
              <a:rPr lang="en-GB" dirty="0" err="1"/>
              <a:t>počítačov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12053-BC22-404B-A851-F880840CC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 err="1"/>
              <a:t>Technické</a:t>
            </a:r>
            <a:r>
              <a:rPr lang="en-GB" sz="2400" dirty="0"/>
              <a:t> </a:t>
            </a:r>
            <a:r>
              <a:rPr lang="en-GB" sz="2400" dirty="0" err="1"/>
              <a:t>obmedzenia</a:t>
            </a:r>
            <a:endParaRPr lang="en-GB" sz="2400" dirty="0"/>
          </a:p>
          <a:p>
            <a:r>
              <a:rPr lang="en-GB" sz="2400" dirty="0" err="1"/>
              <a:t>Algoritmy</a:t>
            </a:r>
            <a:endParaRPr lang="en-GB" sz="2400" dirty="0"/>
          </a:p>
          <a:p>
            <a:r>
              <a:rPr lang="en-GB" sz="2400" dirty="0"/>
              <a:t>Etika</a:t>
            </a:r>
          </a:p>
          <a:p>
            <a:r>
              <a:rPr lang="en-GB" sz="2400" dirty="0" err="1"/>
              <a:t>Budúcnosť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164374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75493-7619-110B-4F52-A71AE8886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Kvantové</a:t>
            </a:r>
            <a:r>
              <a:rPr lang="en-GB" dirty="0"/>
              <a:t> </a:t>
            </a:r>
            <a:r>
              <a:rPr lang="en-GB" dirty="0" err="1"/>
              <a:t>algoritmy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E829A-0E28-9312-CCED-7054D178D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 err="1"/>
              <a:t>Shorov</a:t>
            </a:r>
            <a:r>
              <a:rPr lang="en-GB" sz="2400" dirty="0"/>
              <a:t> </a:t>
            </a:r>
            <a:r>
              <a:rPr lang="en-GB" sz="2400" dirty="0" err="1"/>
              <a:t>algoritmus</a:t>
            </a:r>
            <a:endParaRPr lang="en-GB" sz="2400" dirty="0"/>
          </a:p>
          <a:p>
            <a:r>
              <a:rPr lang="en-GB" sz="2400" dirty="0" err="1"/>
              <a:t>Groverov</a:t>
            </a:r>
            <a:r>
              <a:rPr lang="en-GB" sz="2400" dirty="0"/>
              <a:t> </a:t>
            </a:r>
            <a:r>
              <a:rPr lang="en-GB" sz="2400" dirty="0" err="1"/>
              <a:t>algoritmus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766950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1DF88-B465-1CC8-7469-2E26C577A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GB"/>
              <a:t>Využitie kvantových počítačov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C5C07-1671-7626-752A-E7FD058DE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3508485" cy="3416300"/>
          </a:xfrm>
        </p:spPr>
        <p:txBody>
          <a:bodyPr anchor="t">
            <a:normAutofit/>
          </a:bodyPr>
          <a:lstStyle/>
          <a:p>
            <a:r>
              <a:rPr lang="en-GB" sz="2400" dirty="0" err="1"/>
              <a:t>Kryptografia</a:t>
            </a:r>
            <a:endParaRPr lang="en-GB" sz="2400" dirty="0"/>
          </a:p>
          <a:p>
            <a:r>
              <a:rPr lang="en-GB" sz="2400" dirty="0" err="1"/>
              <a:t>Farmaceutický</a:t>
            </a:r>
            <a:r>
              <a:rPr lang="en-GB" sz="2400" dirty="0"/>
              <a:t> </a:t>
            </a:r>
            <a:r>
              <a:rPr lang="en-GB" sz="2400" dirty="0" err="1"/>
              <a:t>výskum</a:t>
            </a:r>
            <a:endParaRPr lang="en-GB" sz="2400" dirty="0"/>
          </a:p>
          <a:p>
            <a:r>
              <a:rPr lang="en-GB" sz="2400" dirty="0" err="1"/>
              <a:t>Umelá</a:t>
            </a:r>
            <a:r>
              <a:rPr lang="en-GB" sz="2400" dirty="0"/>
              <a:t> </a:t>
            </a:r>
            <a:r>
              <a:rPr lang="en-GB" sz="2400" dirty="0" err="1"/>
              <a:t>inteligencia</a:t>
            </a:r>
            <a:endParaRPr lang="en-GB" sz="2400" dirty="0"/>
          </a:p>
          <a:p>
            <a:r>
              <a:rPr lang="en-GB" sz="2400" dirty="0" err="1"/>
              <a:t>Logistika</a:t>
            </a:r>
            <a:endParaRPr lang="en-GB" sz="2400" dirty="0"/>
          </a:p>
        </p:txBody>
      </p:sp>
      <p:pic>
        <p:nvPicPr>
          <p:cNvPr id="4098" name="Picture 2" descr="Kryptografia s verejným kľúčom | SOS ELECTRONIC">
            <a:extLst>
              <a:ext uri="{FF2B5EF4-FFF2-40B4-BE49-F238E27FC236}">
                <a16:creationId xmlns:a16="http://schemas.microsoft.com/office/drawing/2014/main" id="{AFB543DE-D08C-E187-7E89-4CA52D6932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0" r="31856" b="-1"/>
          <a:stretch/>
        </p:blipFill>
        <p:spPr bwMode="auto">
          <a:xfrm>
            <a:off x="5238207" y="2603500"/>
            <a:ext cx="2090649" cy="3067163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kladová logistika v modernom svete ...">
            <a:extLst>
              <a:ext uri="{FF2B5EF4-FFF2-40B4-BE49-F238E27FC236}">
                <a16:creationId xmlns:a16="http://schemas.microsoft.com/office/drawing/2014/main" id="{BE793FE7-2DA7-7060-6F9F-EAECC0586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240" y="2603500"/>
            <a:ext cx="3818868" cy="2912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673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89B3B-AAB8-CD84-F94D-F703F8E6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pPr algn="ctr"/>
            <a:r>
              <a:rPr lang="en-GB" dirty="0" err="1">
                <a:solidFill>
                  <a:srgbClr val="EBEBEB"/>
                </a:solidFill>
              </a:rPr>
              <a:t>Bezpečnosť</a:t>
            </a:r>
            <a:r>
              <a:rPr lang="en-GB" dirty="0">
                <a:solidFill>
                  <a:srgbClr val="EBEBEB"/>
                </a:solidFill>
              </a:rPr>
              <a:t> a </a:t>
            </a:r>
            <a:r>
              <a:rPr lang="en-GB" dirty="0" err="1">
                <a:solidFill>
                  <a:srgbClr val="EBEBEB"/>
                </a:solidFill>
              </a:rPr>
              <a:t>kvantové</a:t>
            </a:r>
            <a:r>
              <a:rPr lang="en-GB" dirty="0">
                <a:solidFill>
                  <a:srgbClr val="EBEBEB"/>
                </a:solidFill>
              </a:rPr>
              <a:t> </a:t>
            </a:r>
            <a:r>
              <a:rPr lang="en-GB" dirty="0" err="1">
                <a:solidFill>
                  <a:srgbClr val="EBEBEB"/>
                </a:solidFill>
              </a:rPr>
              <a:t>počítače</a:t>
            </a:r>
            <a:endParaRPr lang="en-GB" dirty="0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B9116-DF69-45FC-48A2-7AFC48669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68" y="2603500"/>
            <a:ext cx="5113845" cy="3416300"/>
          </a:xfrm>
        </p:spPr>
        <p:txBody>
          <a:bodyPr anchor="t">
            <a:normAutofit/>
          </a:bodyPr>
          <a:lstStyle/>
          <a:p>
            <a:r>
              <a:rPr lang="en-GB" sz="2400" dirty="0" err="1"/>
              <a:t>Hrozby</a:t>
            </a:r>
            <a:r>
              <a:rPr lang="en-GB" sz="2400" dirty="0"/>
              <a:t> pre </a:t>
            </a:r>
            <a:r>
              <a:rPr lang="en-GB" sz="2400" dirty="0" err="1"/>
              <a:t>súčasnú</a:t>
            </a:r>
            <a:r>
              <a:rPr lang="en-GB" sz="2400" dirty="0"/>
              <a:t> </a:t>
            </a:r>
            <a:r>
              <a:rPr lang="en-GB" sz="2400" dirty="0" err="1"/>
              <a:t>kryptografiu</a:t>
            </a:r>
            <a:endParaRPr lang="en-GB" sz="2400" dirty="0"/>
          </a:p>
          <a:p>
            <a:r>
              <a:rPr lang="en-GB" sz="2400" dirty="0"/>
              <a:t>Post-quantum </a:t>
            </a:r>
            <a:r>
              <a:rPr lang="en-GB" sz="2400" dirty="0" err="1"/>
              <a:t>kryptografia</a:t>
            </a:r>
            <a:endParaRPr lang="en-GB" sz="2400" dirty="0"/>
          </a:p>
          <a:p>
            <a:r>
              <a:rPr lang="en-GB" sz="2400" dirty="0" err="1"/>
              <a:t>Bezpečnostné</a:t>
            </a:r>
            <a:r>
              <a:rPr lang="en-GB" sz="2400" dirty="0"/>
              <a:t> </a:t>
            </a:r>
            <a:r>
              <a:rPr lang="en-GB" sz="2400" dirty="0" err="1"/>
              <a:t>protokoly</a:t>
            </a:r>
            <a:endParaRPr lang="en-GB" sz="2400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478DF6D-05A8-93B9-4EFF-09BCDF23B1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3814990"/>
              </p:ext>
            </p:extLst>
          </p:nvPr>
        </p:nvGraphicFramePr>
        <p:xfrm>
          <a:off x="5700713" y="2603500"/>
          <a:ext cx="6175354" cy="3416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89468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1509</TotalTime>
  <Words>744</Words>
  <Application>Microsoft Macintosh PowerPoint</Application>
  <PresentationFormat>Widescreen</PresentationFormat>
  <Paragraphs>117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ui-sans-serif</vt:lpstr>
      <vt:lpstr>Aptos</vt:lpstr>
      <vt:lpstr>Arial</vt:lpstr>
      <vt:lpstr>Century Gothic</vt:lpstr>
      <vt:lpstr>Times New Roman</vt:lpstr>
      <vt:lpstr>Wingdings 3</vt:lpstr>
      <vt:lpstr>Ion Boardroom</vt:lpstr>
      <vt:lpstr>KVANTOVÉ POČÍTAČE A ICH VPLYV NA BEZPEČNOSŤ</vt:lpstr>
      <vt:lpstr>PowerPoint Presentation</vt:lpstr>
      <vt:lpstr>Vznik a vývoj kvantových počítačov</vt:lpstr>
      <vt:lpstr>Základy kvantovej mechaniky</vt:lpstr>
      <vt:lpstr>Výhody kvantových počítačov</vt:lpstr>
      <vt:lpstr>Výzvy kvantových počítačov</vt:lpstr>
      <vt:lpstr>Kvantové algoritmy</vt:lpstr>
      <vt:lpstr>Využitie kvantových počítačov</vt:lpstr>
      <vt:lpstr>Bezpečnosť a kvantové počítače</vt:lpstr>
      <vt:lpstr>Architektúra kvantových počítačov</vt:lpstr>
      <vt:lpstr>Budúcnosť a príprava na kvantové počítače</vt:lpstr>
      <vt:lpstr>Záver</vt:lpstr>
      <vt:lpstr>Zdroje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Ivan Polák</dc:creator>
  <cp:lastModifiedBy>Ivan Polák</cp:lastModifiedBy>
  <cp:revision>39</cp:revision>
  <cp:lastPrinted>2024-05-26T16:11:39Z</cp:lastPrinted>
  <dcterms:created xsi:type="dcterms:W3CDTF">2024-05-25T18:45:44Z</dcterms:created>
  <dcterms:modified xsi:type="dcterms:W3CDTF">2024-05-26T19:54:56Z</dcterms:modified>
</cp:coreProperties>
</file>